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80"/>
  </p:handoutMasterIdLst>
  <p:sldIdLst>
    <p:sldId id="256" r:id="rId3"/>
    <p:sldId id="257" r:id="rId5"/>
    <p:sldId id="259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1" r:id="rId66"/>
    <p:sldId id="322" r:id="rId67"/>
    <p:sldId id="323" r:id="rId68"/>
    <p:sldId id="324" r:id="rId69"/>
    <p:sldId id="325" r:id="rId70"/>
    <p:sldId id="326" r:id="rId71"/>
    <p:sldId id="327" r:id="rId72"/>
    <p:sldId id="328" r:id="rId73"/>
    <p:sldId id="329" r:id="rId74"/>
    <p:sldId id="330" r:id="rId75"/>
    <p:sldId id="331" r:id="rId76"/>
    <p:sldId id="332" r:id="rId77"/>
    <p:sldId id="333" r:id="rId78"/>
    <p:sldId id="334" r:id="rId79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nx" initials="p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80" autoAdjust="0"/>
    <p:restoredTop sz="86374"/>
  </p:normalViewPr>
  <p:slideViewPr>
    <p:cSldViewPr snapToGrid="0" showGuides="1">
      <p:cViewPr varScale="1">
        <p:scale>
          <a:sx n="127" d="100"/>
          <a:sy n="127" d="100"/>
        </p:scale>
        <p:origin x="1952" y="18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4" Type="http://schemas.openxmlformats.org/officeDocument/2006/relationships/commentAuthors" Target="commentAuthors.xml"/><Relationship Id="rId83" Type="http://schemas.openxmlformats.org/officeDocument/2006/relationships/tableStyles" Target="tableStyles.xml"/><Relationship Id="rId82" Type="http://schemas.openxmlformats.org/officeDocument/2006/relationships/viewProps" Target="viewProps.xml"/><Relationship Id="rId81" Type="http://schemas.openxmlformats.org/officeDocument/2006/relationships/presProps" Target="presProps.xml"/><Relationship Id="rId80" Type="http://schemas.openxmlformats.org/officeDocument/2006/relationships/handoutMaster" Target="handoutMasters/handoutMaster1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取指阶段判断指令长度</a:t>
            </a:r>
            <a:endParaRPr lang="zh-CN" altLang="en-US"/>
          </a:p>
          <a:p>
            <a:r>
              <a:rPr lang="en-US" altLang="zh-CN"/>
              <a:t>opq</a:t>
            </a:r>
            <a:r>
              <a:rPr lang="zh-CN" altLang="en-US"/>
              <a:t>目的操作数和源操作数都是寄存，</a:t>
            </a:r>
            <a:r>
              <a:rPr lang="en-US" altLang="zh-CN"/>
              <a:t>ALU</a:t>
            </a:r>
            <a:r>
              <a:rPr lang="zh-CN" altLang="en-US"/>
              <a:t>还可以用来计算内存引用地址</a:t>
            </a:r>
            <a:endParaRPr lang="zh-CN" altLang="en-US"/>
          </a:p>
          <a:p>
            <a:r>
              <a:rPr lang="en-US" altLang="zh-CN"/>
              <a:t>popq</a:t>
            </a:r>
            <a:r>
              <a:rPr lang="zh-CN" altLang="en-US"/>
              <a:t>：回想一下</a:t>
            </a:r>
            <a:r>
              <a:rPr lang="en-US" altLang="zh-CN"/>
              <a:t>pushq</a:t>
            </a:r>
            <a:endParaRPr lang="en-US" altLang="zh-CN"/>
          </a:p>
          <a:p>
            <a:r>
              <a:rPr lang="zh-CN" altLang="en-US"/>
              <a:t>回答一下</a:t>
            </a:r>
            <a:r>
              <a:rPr lang="en-US" altLang="zh-CN"/>
              <a:t>opq</a:t>
            </a:r>
            <a:r>
              <a:rPr lang="zh-CN" altLang="en-US"/>
              <a:t>有哪些操作</a:t>
            </a:r>
            <a:endParaRPr lang="zh-CN" altLang="en-US"/>
          </a:p>
          <a:p>
            <a:r>
              <a:rPr lang="zh-CN" altLang="en-US"/>
              <a:t>怎么回事，书上和</a:t>
            </a:r>
            <a:r>
              <a:rPr lang="en-US" altLang="zh-CN"/>
              <a:t>archlab</a:t>
            </a:r>
            <a:r>
              <a:rPr lang="zh-CN" altLang="en-US"/>
              <a:t>都没有有关</a:t>
            </a:r>
            <a:r>
              <a:rPr lang="en-US" altLang="zh-CN"/>
              <a:t>cmov</a:t>
            </a:r>
            <a:r>
              <a:rPr lang="zh-CN" altLang="en-US"/>
              <a:t>的</a:t>
            </a:r>
            <a:r>
              <a:rPr lang="en-US" altLang="zh-CN"/>
              <a:t>hcl</a:t>
            </a:r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en-US" altLang="zh-CN"/>
              <a:t>ret</a:t>
            </a:r>
            <a:r>
              <a:rPr lang="zh-CN" altLang="en-US"/>
              <a:t>没有计算</a:t>
            </a:r>
            <a:r>
              <a:rPr lang="en-US" altLang="zh-CN"/>
              <a:t>valp</a:t>
            </a:r>
            <a:r>
              <a:rPr lang="zh-CN" altLang="en-US"/>
              <a:t>，执行阶段总是</a:t>
            </a:r>
            <a:r>
              <a:rPr lang="en-US" altLang="zh-CN"/>
              <a:t>valB</a:t>
            </a:r>
            <a:r>
              <a:rPr lang="zh-CN" altLang="en-US"/>
              <a:t>？现将</a:t>
            </a:r>
            <a:r>
              <a:rPr lang="en-US" altLang="zh-CN"/>
              <a:t>rsp-8</a:t>
            </a:r>
            <a:r>
              <a:rPr lang="zh-CN" altLang="en-US"/>
              <a:t>然后让</a:t>
            </a:r>
            <a:r>
              <a:rPr lang="en-US" altLang="zh-CN"/>
              <a:t>valE</a:t>
            </a:r>
            <a:r>
              <a:rPr lang="zh-CN" altLang="en-US"/>
              <a:t>作为写操作的地址，在写之前，将栈指针</a:t>
            </a:r>
            <a:r>
              <a:rPr lang="en-US" altLang="zh-CN"/>
              <a:t>-8</a:t>
            </a:r>
            <a:r>
              <a:rPr lang="zh-CN" altLang="en-US"/>
              <a:t>即使栈指针的更新在内存操作之后才进行的</a:t>
            </a:r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246272-2EF3-457A-8056-388A940A55A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246272-2EF3-457A-8056-388A940A55A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246272-2EF3-457A-8056-388A940A55A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/>
              </a:defRPr>
            </a:lvl1pPr>
          </a:lstStyle>
          <a:p>
            <a:r>
              <a:rPr lang="zh-CN" altLang="en-US" dirty="0"/>
              <a:t>单击此处添加标题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  <a:ea typeface="+mn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单击此处添加副标题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4400" b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49" y="469127"/>
            <a:ext cx="10307927" cy="4093347"/>
          </a:xfrm>
        </p:spPr>
        <p:txBody>
          <a:bodyPr anchor="b">
            <a:normAutofit/>
          </a:bodyPr>
          <a:lstStyle>
            <a:lvl1pPr>
              <a:defRPr sz="600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10307926" cy="647555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4400" b="0" i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9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9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9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9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400" b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3200" b="0">
                <a:effectLst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12.png"/><Relationship Id="rId7" Type="http://schemas.openxmlformats.org/officeDocument/2006/relationships/image" Target="../media/image11.png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12.png"/><Relationship Id="rId7" Type="http://schemas.openxmlformats.org/officeDocument/2006/relationships/image" Target="../media/image11.png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4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4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4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4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4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4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4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4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4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4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4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4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13.pn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4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13.pn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4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13.pn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13.png"/></Relationships>
</file>

<file path=ppt/slides/_rels/slide2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20.png"/><Relationship Id="rId7" Type="http://schemas.openxmlformats.org/officeDocument/2006/relationships/image" Target="../media/image11.png"/><Relationship Id="rId6" Type="http://schemas.openxmlformats.org/officeDocument/2006/relationships/image" Target="../media/image1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2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20.png"/><Relationship Id="rId7" Type="http://schemas.openxmlformats.org/officeDocument/2006/relationships/image" Target="../media/image11.png"/><Relationship Id="rId6" Type="http://schemas.openxmlformats.org/officeDocument/2006/relationships/image" Target="../media/image1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2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20.png"/><Relationship Id="rId7" Type="http://schemas.openxmlformats.org/officeDocument/2006/relationships/image" Target="../media/image11.png"/><Relationship Id="rId6" Type="http://schemas.openxmlformats.org/officeDocument/2006/relationships/image" Target="../media/image1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jpeg"/></Relationships>
</file>

<file path=ppt/slides/_rels/slide3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20.png"/><Relationship Id="rId7" Type="http://schemas.openxmlformats.org/officeDocument/2006/relationships/image" Target="../media/image11.png"/><Relationship Id="rId6" Type="http://schemas.openxmlformats.org/officeDocument/2006/relationships/image" Target="../media/image1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3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20.png"/><Relationship Id="rId7" Type="http://schemas.openxmlformats.org/officeDocument/2006/relationships/image" Target="../media/image11.png"/><Relationship Id="rId6" Type="http://schemas.openxmlformats.org/officeDocument/2006/relationships/image" Target="../media/image1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3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20.png"/><Relationship Id="rId7" Type="http://schemas.openxmlformats.org/officeDocument/2006/relationships/image" Target="../media/image11.png"/><Relationship Id="rId6" Type="http://schemas.openxmlformats.org/officeDocument/2006/relationships/image" Target="../media/image1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3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20.png"/><Relationship Id="rId7" Type="http://schemas.openxmlformats.org/officeDocument/2006/relationships/image" Target="../media/image11.png"/><Relationship Id="rId6" Type="http://schemas.openxmlformats.org/officeDocument/2006/relationships/image" Target="../media/image1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3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20.png"/><Relationship Id="rId7" Type="http://schemas.openxmlformats.org/officeDocument/2006/relationships/image" Target="../media/image11.png"/><Relationship Id="rId6" Type="http://schemas.openxmlformats.org/officeDocument/2006/relationships/image" Target="../media/image1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3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20.png"/><Relationship Id="rId7" Type="http://schemas.openxmlformats.org/officeDocument/2006/relationships/image" Target="../media/image11.png"/><Relationship Id="rId6" Type="http://schemas.openxmlformats.org/officeDocument/2006/relationships/image" Target="../media/image1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3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20.png"/><Relationship Id="rId7" Type="http://schemas.openxmlformats.org/officeDocument/2006/relationships/image" Target="../media/image11.png"/><Relationship Id="rId6" Type="http://schemas.openxmlformats.org/officeDocument/2006/relationships/image" Target="../media/image1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3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20.png"/><Relationship Id="rId7" Type="http://schemas.openxmlformats.org/officeDocument/2006/relationships/image" Target="../media/image11.png"/><Relationship Id="rId6" Type="http://schemas.openxmlformats.org/officeDocument/2006/relationships/image" Target="../media/image1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3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20.png"/><Relationship Id="rId7" Type="http://schemas.openxmlformats.org/officeDocument/2006/relationships/image" Target="../media/image11.png"/><Relationship Id="rId6" Type="http://schemas.openxmlformats.org/officeDocument/2006/relationships/image" Target="../media/image1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11.png"/><Relationship Id="rId6" Type="http://schemas.openxmlformats.org/officeDocument/2006/relationships/image" Target="../media/image1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tags" Target="../tags/tag1.xml"/></Relationships>
</file>

<file path=ppt/slides/_rels/slide4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4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4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4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4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4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4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4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4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4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5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5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0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12.png"/><Relationship Id="rId7" Type="http://schemas.openxmlformats.org/officeDocument/2006/relationships/image" Target="../media/image11.png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2.png"/><Relationship Id="rId1" Type="http://schemas.openxmlformats.org/officeDocument/2006/relationships/image" Target="../media/image33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3.png"/></Relationships>
</file>

<file path=ppt/slides/_rels/slide6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5.png"/><Relationship Id="rId1" Type="http://schemas.openxmlformats.org/officeDocument/2006/relationships/image" Target="../media/image34.png"/></Relationships>
</file>

<file path=ppt/slides/_rels/slide6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7.png"/><Relationship Id="rId1" Type="http://schemas.openxmlformats.org/officeDocument/2006/relationships/image" Target="../media/image36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8.png"/><Relationship Id="rId1" Type="http://schemas.openxmlformats.org/officeDocument/2006/relationships/image" Target="../media/image33.png"/></Relationships>
</file>

<file path=ppt/slides/_rels/slide6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image" Target="../media/image39.png"/></Relationships>
</file>

<file path=ppt/slides/_rels/slide6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image" Target="../media/image42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5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12.png"/><Relationship Id="rId7" Type="http://schemas.openxmlformats.org/officeDocument/2006/relationships/image" Target="../media/image11.png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6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7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8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9.png"/></Relationships>
</file>

<file path=ppt/slides/_rels/slide7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image" Target="../media/image50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4.png"/><Relationship Id="rId1" Type="http://schemas.openxmlformats.org/officeDocument/2006/relationships/image" Target="../media/image53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5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12.png"/><Relationship Id="rId7" Type="http://schemas.openxmlformats.org/officeDocument/2006/relationships/image" Target="../media/image11.png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12.png"/><Relationship Id="rId7" Type="http://schemas.openxmlformats.org/officeDocument/2006/relationships/image" Target="../media/image11.png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031289" y="2767280"/>
            <a:ext cx="899308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000" b="1" dirty="0">
                <a:latin typeface="Arial" panose="020B0604020202090204" pitchFamily="34" charset="0"/>
                <a:cs typeface="Arial" panose="020B0604020202090204" pitchFamily="34" charset="0"/>
              </a:rPr>
              <a:t>Processor Arch: Sequential</a:t>
            </a:r>
            <a:endParaRPr lang="en-US" altLang="zh-CN" sz="4000" b="1" dirty="0">
              <a:latin typeface="Arial" panose="020B0604020202090204" pitchFamily="34" charset="0"/>
              <a:cs typeface="Arial" panose="020B0604020202090204" pitchFamily="34" charset="0"/>
            </a:endParaRPr>
          </a:p>
          <a:p>
            <a:r>
              <a:rPr lang="en-US" altLang="zh-CN" sz="4000" b="1" dirty="0">
                <a:latin typeface="Arial" panose="020B0604020202090204" pitchFamily="34" charset="0"/>
                <a:cs typeface="Arial" panose="020B0604020202090204" pitchFamily="34" charset="0"/>
              </a:rPr>
              <a:t>Processor Arch: Pipelined</a:t>
            </a:r>
            <a:endParaRPr lang="en-US" altLang="zh-CN" sz="4000" b="1" dirty="0"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16976" y="1428509"/>
            <a:ext cx="3695550" cy="316761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687" y="2151537"/>
            <a:ext cx="5442427" cy="78110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687" y="3226930"/>
            <a:ext cx="5810374" cy="50201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687" y="4093142"/>
            <a:ext cx="3439165" cy="259559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2988" y="4815552"/>
            <a:ext cx="7448324" cy="855394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258930" y="393101"/>
            <a:ext cx="8993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charset="-122"/>
                <a:ea typeface="微软雅黑" charset="-122"/>
                <a:cs typeface="Arial" panose="020B0604020202090204" pitchFamily="34" charset="0"/>
              </a:rPr>
              <a:t>Fetch</a:t>
            </a:r>
            <a:endParaRPr lang="en-US" altLang="zh-CN" sz="2800" b="1" dirty="0">
              <a:latin typeface="微软雅黑" charset="-122"/>
              <a:ea typeface="微软雅黑" charset="-122"/>
              <a:cs typeface="Arial" panose="020B0604020202090204" pitchFamily="34" charset="0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2685761" y="191872"/>
            <a:ext cx="7340600" cy="693336"/>
            <a:chOff x="2317814" y="191872"/>
            <a:chExt cx="7340600" cy="693336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317814" y="191872"/>
              <a:ext cx="7340600" cy="622300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972612" y="453408"/>
              <a:ext cx="482600" cy="431800"/>
            </a:xfrm>
            <a:prstGeom prst="rect">
              <a:avLst/>
            </a:prstGeom>
          </p:spPr>
        </p:pic>
      </p:grpSp>
      <p:pic>
        <p:nvPicPr>
          <p:cNvPr id="16" name="图片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65427" y="5096268"/>
            <a:ext cx="5540860" cy="66040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41692" y="4657676"/>
            <a:ext cx="2705100" cy="6604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16976" y="1428509"/>
            <a:ext cx="3695550" cy="316761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687" y="2151537"/>
            <a:ext cx="5442427" cy="78110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687" y="3226930"/>
            <a:ext cx="5810374" cy="50201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687" y="4093142"/>
            <a:ext cx="3439165" cy="259559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2988" y="4815552"/>
            <a:ext cx="7448324" cy="855394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258930" y="393101"/>
            <a:ext cx="8993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charset="-122"/>
                <a:ea typeface="微软雅黑" charset="-122"/>
                <a:cs typeface="Arial" panose="020B0604020202090204" pitchFamily="34" charset="0"/>
              </a:rPr>
              <a:t>Fetch</a:t>
            </a:r>
            <a:endParaRPr lang="en-US" altLang="zh-CN" sz="2800" b="1" dirty="0">
              <a:latin typeface="微软雅黑" charset="-122"/>
              <a:ea typeface="微软雅黑" charset="-122"/>
              <a:cs typeface="Arial" panose="020B0604020202090204" pitchFamily="34" charset="0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2685761" y="191872"/>
            <a:ext cx="7340600" cy="693336"/>
            <a:chOff x="2317814" y="191872"/>
            <a:chExt cx="7340600" cy="693336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317814" y="191872"/>
              <a:ext cx="7340600" cy="622300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972612" y="453408"/>
              <a:ext cx="482600" cy="431800"/>
            </a:xfrm>
            <a:prstGeom prst="rect">
              <a:avLst/>
            </a:prstGeom>
          </p:spPr>
        </p:pic>
      </p:grpSp>
      <p:pic>
        <p:nvPicPr>
          <p:cNvPr id="17" name="图片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41692" y="4657676"/>
            <a:ext cx="2705100" cy="6604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/>
          <a:srcRect t="12941"/>
          <a:stretch>
            <a:fillRect/>
          </a:stretch>
        </p:blipFill>
        <p:spPr>
          <a:xfrm>
            <a:off x="155863" y="1168400"/>
            <a:ext cx="11880273" cy="555013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58930" y="393101"/>
            <a:ext cx="8993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charset="-122"/>
                <a:ea typeface="微软雅黑" charset="-122"/>
                <a:cs typeface="Arial" panose="020B0604020202090204" pitchFamily="34" charset="0"/>
              </a:rPr>
              <a:t>Decode</a:t>
            </a:r>
            <a:endParaRPr lang="en-US" altLang="zh-CN" sz="2800" b="1" dirty="0">
              <a:latin typeface="微软雅黑" charset="-122"/>
              <a:ea typeface="微软雅黑" charset="-122"/>
              <a:cs typeface="Arial" panose="020B0604020202090204" pitchFamily="34" charset="0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2685761" y="191872"/>
            <a:ext cx="7340600" cy="693336"/>
            <a:chOff x="2317814" y="191872"/>
            <a:chExt cx="7340600" cy="693336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17814" y="191872"/>
              <a:ext cx="7340600" cy="622300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972612" y="453408"/>
              <a:ext cx="482600" cy="431800"/>
            </a:xfrm>
            <a:prstGeom prst="rect">
              <a:avLst/>
            </a:prstGeom>
          </p:spPr>
        </p:pic>
      </p:grp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774" y="5986108"/>
            <a:ext cx="4256441" cy="47879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773" y="4460315"/>
            <a:ext cx="5396754" cy="107987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9307" y="3126811"/>
            <a:ext cx="5396754" cy="1079873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1379" y="1857748"/>
            <a:ext cx="3270325" cy="29378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4839" y="2151529"/>
            <a:ext cx="1299882" cy="293781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897" y="2403608"/>
            <a:ext cx="3025587" cy="293781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7220" y="2106834"/>
            <a:ext cx="1546477" cy="293781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/>
          <a:srcRect t="12941"/>
          <a:stretch>
            <a:fillRect/>
          </a:stretch>
        </p:blipFill>
        <p:spPr>
          <a:xfrm>
            <a:off x="155863" y="1168400"/>
            <a:ext cx="11880273" cy="555013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58930" y="393101"/>
            <a:ext cx="8993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charset="-122"/>
                <a:ea typeface="微软雅黑" charset="-122"/>
                <a:cs typeface="Arial" panose="020B0604020202090204" pitchFamily="34" charset="0"/>
              </a:rPr>
              <a:t>Decode</a:t>
            </a:r>
            <a:endParaRPr lang="en-US" altLang="zh-CN" sz="2800" b="1" dirty="0">
              <a:latin typeface="微软雅黑" charset="-122"/>
              <a:ea typeface="微软雅黑" charset="-122"/>
              <a:cs typeface="Arial" panose="020B0604020202090204" pitchFamily="34" charset="0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2685761" y="191872"/>
            <a:ext cx="7340600" cy="693336"/>
            <a:chOff x="2317814" y="191872"/>
            <a:chExt cx="7340600" cy="693336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17814" y="191872"/>
              <a:ext cx="7340600" cy="622300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972612" y="453408"/>
              <a:ext cx="482600" cy="431800"/>
            </a:xfrm>
            <a:prstGeom prst="rect">
              <a:avLst/>
            </a:prstGeom>
          </p:spPr>
        </p:pic>
      </p:grp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774" y="5986108"/>
            <a:ext cx="4256441" cy="47879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773" y="4460315"/>
            <a:ext cx="5396754" cy="107987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9307" y="3126811"/>
            <a:ext cx="5396754" cy="1079873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4839" y="2151529"/>
            <a:ext cx="1299882" cy="293781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897" y="2403608"/>
            <a:ext cx="3025587" cy="293781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7220" y="2106834"/>
            <a:ext cx="1546477" cy="293781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/>
          <a:srcRect t="12941"/>
          <a:stretch>
            <a:fillRect/>
          </a:stretch>
        </p:blipFill>
        <p:spPr>
          <a:xfrm>
            <a:off x="155863" y="1168400"/>
            <a:ext cx="11880273" cy="555013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58930" y="393101"/>
            <a:ext cx="8993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charset="-122"/>
                <a:ea typeface="微软雅黑" charset="-122"/>
                <a:cs typeface="Arial" panose="020B0604020202090204" pitchFamily="34" charset="0"/>
              </a:rPr>
              <a:t>Decode</a:t>
            </a:r>
            <a:endParaRPr lang="en-US" altLang="zh-CN" sz="2800" b="1" dirty="0">
              <a:latin typeface="微软雅黑" charset="-122"/>
              <a:ea typeface="微软雅黑" charset="-122"/>
              <a:cs typeface="Arial" panose="020B0604020202090204" pitchFamily="34" charset="0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2685761" y="191872"/>
            <a:ext cx="7340600" cy="693336"/>
            <a:chOff x="2317814" y="191872"/>
            <a:chExt cx="7340600" cy="693336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17814" y="191872"/>
              <a:ext cx="7340600" cy="622300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972612" y="453408"/>
              <a:ext cx="482600" cy="431800"/>
            </a:xfrm>
            <a:prstGeom prst="rect">
              <a:avLst/>
            </a:prstGeom>
          </p:spPr>
        </p:pic>
      </p:grp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774" y="5986108"/>
            <a:ext cx="4256441" cy="47879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773" y="4460315"/>
            <a:ext cx="5396754" cy="107987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9307" y="3126811"/>
            <a:ext cx="5396754" cy="1079873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897" y="2403608"/>
            <a:ext cx="3025587" cy="293781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7220" y="2106834"/>
            <a:ext cx="1546477" cy="293781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/>
          <a:srcRect t="12941"/>
          <a:stretch>
            <a:fillRect/>
          </a:stretch>
        </p:blipFill>
        <p:spPr>
          <a:xfrm>
            <a:off x="155863" y="1168400"/>
            <a:ext cx="11880273" cy="555013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58930" y="393101"/>
            <a:ext cx="8993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charset="-122"/>
                <a:ea typeface="微软雅黑" charset="-122"/>
                <a:cs typeface="Arial" panose="020B0604020202090204" pitchFamily="34" charset="0"/>
              </a:rPr>
              <a:t>Decode</a:t>
            </a:r>
            <a:endParaRPr lang="en-US" altLang="zh-CN" sz="2800" b="1" dirty="0">
              <a:latin typeface="微软雅黑" charset="-122"/>
              <a:ea typeface="微软雅黑" charset="-122"/>
              <a:cs typeface="Arial" panose="020B0604020202090204" pitchFamily="34" charset="0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2685761" y="191872"/>
            <a:ext cx="7340600" cy="693336"/>
            <a:chOff x="2317814" y="191872"/>
            <a:chExt cx="7340600" cy="693336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17814" y="191872"/>
              <a:ext cx="7340600" cy="622300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972612" y="453408"/>
              <a:ext cx="482600" cy="431800"/>
            </a:xfrm>
            <a:prstGeom prst="rect">
              <a:avLst/>
            </a:prstGeom>
          </p:spPr>
        </p:pic>
      </p:grp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774" y="5986108"/>
            <a:ext cx="4256441" cy="47879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773" y="4460315"/>
            <a:ext cx="5396754" cy="107987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9307" y="3126811"/>
            <a:ext cx="5396754" cy="1079873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897" y="2403608"/>
            <a:ext cx="3025587" cy="293781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/>
          <a:srcRect t="12941"/>
          <a:stretch>
            <a:fillRect/>
          </a:stretch>
        </p:blipFill>
        <p:spPr>
          <a:xfrm>
            <a:off x="155863" y="1168400"/>
            <a:ext cx="11880273" cy="555013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58930" y="393101"/>
            <a:ext cx="8993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charset="-122"/>
                <a:ea typeface="微软雅黑" charset="-122"/>
                <a:cs typeface="Arial" panose="020B0604020202090204" pitchFamily="34" charset="0"/>
              </a:rPr>
              <a:t>Decode</a:t>
            </a:r>
            <a:endParaRPr lang="en-US" altLang="zh-CN" sz="2800" b="1" dirty="0">
              <a:latin typeface="微软雅黑" charset="-122"/>
              <a:ea typeface="微软雅黑" charset="-122"/>
              <a:cs typeface="Arial" panose="020B0604020202090204" pitchFamily="34" charset="0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2685761" y="191872"/>
            <a:ext cx="7340600" cy="693336"/>
            <a:chOff x="2317814" y="191872"/>
            <a:chExt cx="7340600" cy="693336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17814" y="191872"/>
              <a:ext cx="7340600" cy="622300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972612" y="453408"/>
              <a:ext cx="482600" cy="431800"/>
            </a:xfrm>
            <a:prstGeom prst="rect">
              <a:avLst/>
            </a:prstGeom>
          </p:spPr>
        </p:pic>
      </p:grp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774" y="5986108"/>
            <a:ext cx="4256441" cy="47879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773" y="4460315"/>
            <a:ext cx="5396754" cy="1079873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0267" y="3135219"/>
            <a:ext cx="2621281" cy="29378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0267" y="3383929"/>
            <a:ext cx="2965525" cy="293781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7200" y="3672415"/>
            <a:ext cx="3270325" cy="293781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7536" y="3429000"/>
            <a:ext cx="570992" cy="293781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/>
          <a:srcRect t="12941"/>
          <a:stretch>
            <a:fillRect/>
          </a:stretch>
        </p:blipFill>
        <p:spPr>
          <a:xfrm>
            <a:off x="155863" y="1168400"/>
            <a:ext cx="11880273" cy="555013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58930" y="393101"/>
            <a:ext cx="8993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charset="-122"/>
                <a:ea typeface="微软雅黑" charset="-122"/>
                <a:cs typeface="Arial" panose="020B0604020202090204" pitchFamily="34" charset="0"/>
              </a:rPr>
              <a:t>Decode</a:t>
            </a:r>
            <a:endParaRPr lang="en-US" altLang="zh-CN" sz="2800" b="1" dirty="0">
              <a:latin typeface="微软雅黑" charset="-122"/>
              <a:ea typeface="微软雅黑" charset="-122"/>
              <a:cs typeface="Arial" panose="020B0604020202090204" pitchFamily="34" charset="0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2685761" y="191872"/>
            <a:ext cx="7340600" cy="693336"/>
            <a:chOff x="2317814" y="191872"/>
            <a:chExt cx="7340600" cy="693336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17814" y="191872"/>
              <a:ext cx="7340600" cy="622300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972612" y="453408"/>
              <a:ext cx="482600" cy="431800"/>
            </a:xfrm>
            <a:prstGeom prst="rect">
              <a:avLst/>
            </a:prstGeom>
          </p:spPr>
        </p:pic>
      </p:grp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774" y="5986108"/>
            <a:ext cx="4256441" cy="47879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773" y="4460315"/>
            <a:ext cx="5396754" cy="1079873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0267" y="3383929"/>
            <a:ext cx="2965525" cy="293781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7200" y="3672415"/>
            <a:ext cx="3270325" cy="293781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7536" y="3429000"/>
            <a:ext cx="570992" cy="293781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/>
          <a:srcRect t="12941"/>
          <a:stretch>
            <a:fillRect/>
          </a:stretch>
        </p:blipFill>
        <p:spPr>
          <a:xfrm>
            <a:off x="155863" y="1168400"/>
            <a:ext cx="11880273" cy="555013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58930" y="393101"/>
            <a:ext cx="8993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charset="-122"/>
                <a:ea typeface="微软雅黑" charset="-122"/>
                <a:cs typeface="Arial" panose="020B0604020202090204" pitchFamily="34" charset="0"/>
              </a:rPr>
              <a:t>Decode</a:t>
            </a:r>
            <a:endParaRPr lang="en-US" altLang="zh-CN" sz="2800" b="1" dirty="0">
              <a:latin typeface="微软雅黑" charset="-122"/>
              <a:ea typeface="微软雅黑" charset="-122"/>
              <a:cs typeface="Arial" panose="020B0604020202090204" pitchFamily="34" charset="0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2685761" y="191872"/>
            <a:ext cx="7340600" cy="693336"/>
            <a:chOff x="2317814" y="191872"/>
            <a:chExt cx="7340600" cy="693336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17814" y="191872"/>
              <a:ext cx="7340600" cy="622300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972612" y="453408"/>
              <a:ext cx="482600" cy="431800"/>
            </a:xfrm>
            <a:prstGeom prst="rect">
              <a:avLst/>
            </a:prstGeom>
          </p:spPr>
        </p:pic>
      </p:grp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774" y="5986108"/>
            <a:ext cx="4256441" cy="47879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773" y="4460315"/>
            <a:ext cx="5396754" cy="1079873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7200" y="3672415"/>
            <a:ext cx="3270325" cy="293781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7536" y="3429000"/>
            <a:ext cx="570992" cy="293781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/>
          <a:srcRect t="12941"/>
          <a:stretch>
            <a:fillRect/>
          </a:stretch>
        </p:blipFill>
        <p:spPr>
          <a:xfrm>
            <a:off x="155863" y="1168400"/>
            <a:ext cx="11880273" cy="555013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58930" y="393101"/>
            <a:ext cx="8993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charset="-122"/>
                <a:ea typeface="微软雅黑" charset="-122"/>
                <a:cs typeface="Arial" panose="020B0604020202090204" pitchFamily="34" charset="0"/>
              </a:rPr>
              <a:t>Decode</a:t>
            </a:r>
            <a:endParaRPr lang="en-US" altLang="zh-CN" sz="2800" b="1" dirty="0">
              <a:latin typeface="微软雅黑" charset="-122"/>
              <a:ea typeface="微软雅黑" charset="-122"/>
              <a:cs typeface="Arial" panose="020B0604020202090204" pitchFamily="34" charset="0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2685761" y="191872"/>
            <a:ext cx="7340600" cy="693336"/>
            <a:chOff x="2317814" y="191872"/>
            <a:chExt cx="7340600" cy="693336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17814" y="191872"/>
              <a:ext cx="7340600" cy="622300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972612" y="453408"/>
              <a:ext cx="482600" cy="431800"/>
            </a:xfrm>
            <a:prstGeom prst="rect">
              <a:avLst/>
            </a:prstGeom>
          </p:spPr>
        </p:pic>
      </p:grp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774" y="5986108"/>
            <a:ext cx="4256441" cy="47879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773" y="4460315"/>
            <a:ext cx="5396754" cy="1079873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7200" y="3672415"/>
            <a:ext cx="3270325" cy="293781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文本框 6"/>
          <p:cNvSpPr txBox="1"/>
          <p:nvPr/>
        </p:nvSpPr>
        <p:spPr>
          <a:xfrm>
            <a:off x="994301" y="3075057"/>
            <a:ext cx="89930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000" b="1" dirty="0">
                <a:latin typeface="Arial" panose="020B0604020202090204" pitchFamily="34" charset="0"/>
                <a:cs typeface="Arial" panose="020B0604020202090204" pitchFamily="34" charset="0"/>
              </a:rPr>
              <a:t>Processor Arch: Sequential</a:t>
            </a:r>
            <a:endParaRPr lang="en-US" altLang="zh-CN" sz="4000" b="1" dirty="0"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/>
          <a:srcRect t="12941"/>
          <a:stretch>
            <a:fillRect/>
          </a:stretch>
        </p:blipFill>
        <p:spPr>
          <a:xfrm>
            <a:off x="155863" y="1168400"/>
            <a:ext cx="11880273" cy="555013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58930" y="393101"/>
            <a:ext cx="8993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charset="-122"/>
                <a:ea typeface="微软雅黑" charset="-122"/>
                <a:cs typeface="Arial" panose="020B0604020202090204" pitchFamily="34" charset="0"/>
              </a:rPr>
              <a:t>Decode</a:t>
            </a:r>
            <a:endParaRPr lang="en-US" altLang="zh-CN" sz="2800" b="1" dirty="0">
              <a:latin typeface="微软雅黑" charset="-122"/>
              <a:ea typeface="微软雅黑" charset="-122"/>
              <a:cs typeface="Arial" panose="020B0604020202090204" pitchFamily="34" charset="0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2685761" y="191872"/>
            <a:ext cx="7340600" cy="693336"/>
            <a:chOff x="2317814" y="191872"/>
            <a:chExt cx="7340600" cy="693336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17814" y="191872"/>
              <a:ext cx="7340600" cy="622300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972612" y="453408"/>
              <a:ext cx="482600" cy="431800"/>
            </a:xfrm>
            <a:prstGeom prst="rect">
              <a:avLst/>
            </a:prstGeom>
          </p:spPr>
        </p:pic>
      </p:grp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774" y="5986108"/>
            <a:ext cx="4256441" cy="47879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479" y="4481830"/>
            <a:ext cx="986119" cy="197319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479" y="4765022"/>
            <a:ext cx="1545516" cy="197319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7236" y="5017102"/>
            <a:ext cx="3030072" cy="228432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4957" y="5305506"/>
            <a:ext cx="3847655" cy="274659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2171" y="5017102"/>
            <a:ext cx="747658" cy="228432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/>
          <a:srcRect t="12941"/>
          <a:stretch>
            <a:fillRect/>
          </a:stretch>
        </p:blipFill>
        <p:spPr>
          <a:xfrm>
            <a:off x="155863" y="1168400"/>
            <a:ext cx="11880273" cy="555013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58930" y="393101"/>
            <a:ext cx="8993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charset="-122"/>
                <a:ea typeface="微软雅黑" charset="-122"/>
                <a:cs typeface="Arial" panose="020B0604020202090204" pitchFamily="34" charset="0"/>
              </a:rPr>
              <a:t>Decode</a:t>
            </a:r>
            <a:endParaRPr lang="en-US" altLang="zh-CN" sz="2800" b="1" dirty="0">
              <a:latin typeface="微软雅黑" charset="-122"/>
              <a:ea typeface="微软雅黑" charset="-122"/>
              <a:cs typeface="Arial" panose="020B0604020202090204" pitchFamily="34" charset="0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2685761" y="191872"/>
            <a:ext cx="7340600" cy="693336"/>
            <a:chOff x="2317814" y="191872"/>
            <a:chExt cx="7340600" cy="693336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17814" y="191872"/>
              <a:ext cx="7340600" cy="622300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972612" y="453408"/>
              <a:ext cx="482600" cy="431800"/>
            </a:xfrm>
            <a:prstGeom prst="rect">
              <a:avLst/>
            </a:prstGeom>
          </p:spPr>
        </p:pic>
      </p:grp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774" y="5986108"/>
            <a:ext cx="4256441" cy="478791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479" y="4765022"/>
            <a:ext cx="1545516" cy="197319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7236" y="5017102"/>
            <a:ext cx="3030072" cy="228432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4957" y="5305506"/>
            <a:ext cx="3847655" cy="274659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2171" y="5017102"/>
            <a:ext cx="747658" cy="228432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/>
          <a:srcRect t="12941"/>
          <a:stretch>
            <a:fillRect/>
          </a:stretch>
        </p:blipFill>
        <p:spPr>
          <a:xfrm>
            <a:off x="155863" y="1168400"/>
            <a:ext cx="11880273" cy="555013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58930" y="393101"/>
            <a:ext cx="8993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charset="-122"/>
                <a:ea typeface="微软雅黑" charset="-122"/>
                <a:cs typeface="Arial" panose="020B0604020202090204" pitchFamily="34" charset="0"/>
              </a:rPr>
              <a:t>Decode</a:t>
            </a:r>
            <a:endParaRPr lang="en-US" altLang="zh-CN" sz="2800" b="1" dirty="0">
              <a:latin typeface="微软雅黑" charset="-122"/>
              <a:ea typeface="微软雅黑" charset="-122"/>
              <a:cs typeface="Arial" panose="020B0604020202090204" pitchFamily="34" charset="0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2685761" y="191872"/>
            <a:ext cx="7340600" cy="693336"/>
            <a:chOff x="2317814" y="191872"/>
            <a:chExt cx="7340600" cy="693336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17814" y="191872"/>
              <a:ext cx="7340600" cy="622300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972612" y="453408"/>
              <a:ext cx="482600" cy="431800"/>
            </a:xfrm>
            <a:prstGeom prst="rect">
              <a:avLst/>
            </a:prstGeom>
          </p:spPr>
        </p:pic>
      </p:grp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774" y="5986108"/>
            <a:ext cx="4256441" cy="47879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7236" y="5017102"/>
            <a:ext cx="3030072" cy="228432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4957" y="5305506"/>
            <a:ext cx="3847655" cy="274659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2171" y="5017102"/>
            <a:ext cx="747658" cy="228432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/>
          <a:srcRect t="12941"/>
          <a:stretch>
            <a:fillRect/>
          </a:stretch>
        </p:blipFill>
        <p:spPr>
          <a:xfrm>
            <a:off x="155863" y="1168400"/>
            <a:ext cx="11880273" cy="555013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58930" y="393101"/>
            <a:ext cx="8993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charset="-122"/>
                <a:ea typeface="微软雅黑" charset="-122"/>
                <a:cs typeface="Arial" panose="020B0604020202090204" pitchFamily="34" charset="0"/>
              </a:rPr>
              <a:t>Decode</a:t>
            </a:r>
            <a:endParaRPr lang="en-US" altLang="zh-CN" sz="2800" b="1" dirty="0">
              <a:latin typeface="微软雅黑" charset="-122"/>
              <a:ea typeface="微软雅黑" charset="-122"/>
              <a:cs typeface="Arial" panose="020B0604020202090204" pitchFamily="34" charset="0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2685761" y="191872"/>
            <a:ext cx="7340600" cy="693336"/>
            <a:chOff x="2317814" y="191872"/>
            <a:chExt cx="7340600" cy="693336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17814" y="191872"/>
              <a:ext cx="7340600" cy="622300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972612" y="453408"/>
              <a:ext cx="482600" cy="431800"/>
            </a:xfrm>
            <a:prstGeom prst="rect">
              <a:avLst/>
            </a:prstGeom>
          </p:spPr>
        </p:pic>
      </p:grp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774" y="5986108"/>
            <a:ext cx="4256441" cy="4787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4957" y="5305506"/>
            <a:ext cx="3847655" cy="274659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2171" y="5017102"/>
            <a:ext cx="747658" cy="228432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/>
          <a:srcRect t="12941"/>
          <a:stretch>
            <a:fillRect/>
          </a:stretch>
        </p:blipFill>
        <p:spPr>
          <a:xfrm>
            <a:off x="155863" y="1168400"/>
            <a:ext cx="11880273" cy="555013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58930" y="393101"/>
            <a:ext cx="8993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charset="-122"/>
                <a:ea typeface="微软雅黑" charset="-122"/>
                <a:cs typeface="Arial" panose="020B0604020202090204" pitchFamily="34" charset="0"/>
              </a:rPr>
              <a:t>Decode</a:t>
            </a:r>
            <a:endParaRPr lang="en-US" altLang="zh-CN" sz="2800" b="1" dirty="0">
              <a:latin typeface="微软雅黑" charset="-122"/>
              <a:ea typeface="微软雅黑" charset="-122"/>
              <a:cs typeface="Arial" panose="020B0604020202090204" pitchFamily="34" charset="0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2685761" y="191872"/>
            <a:ext cx="7340600" cy="693336"/>
            <a:chOff x="2317814" y="191872"/>
            <a:chExt cx="7340600" cy="693336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17814" y="191872"/>
              <a:ext cx="7340600" cy="622300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972612" y="453408"/>
              <a:ext cx="482600" cy="431800"/>
            </a:xfrm>
            <a:prstGeom prst="rect">
              <a:avLst/>
            </a:prstGeom>
          </p:spPr>
        </p:pic>
      </p:grp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774" y="5986108"/>
            <a:ext cx="4256441" cy="4787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4957" y="5305506"/>
            <a:ext cx="3847655" cy="274659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/>
          <a:srcRect t="12941"/>
          <a:stretch>
            <a:fillRect/>
          </a:stretch>
        </p:blipFill>
        <p:spPr>
          <a:xfrm>
            <a:off x="155863" y="1168400"/>
            <a:ext cx="11880273" cy="555013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58930" y="393101"/>
            <a:ext cx="8993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charset="-122"/>
                <a:ea typeface="微软雅黑" charset="-122"/>
                <a:cs typeface="Arial" panose="020B0604020202090204" pitchFamily="34" charset="0"/>
              </a:rPr>
              <a:t>Decode</a:t>
            </a:r>
            <a:endParaRPr lang="en-US" altLang="zh-CN" sz="2800" b="1" dirty="0">
              <a:latin typeface="微软雅黑" charset="-122"/>
              <a:ea typeface="微软雅黑" charset="-122"/>
              <a:cs typeface="Arial" panose="020B0604020202090204" pitchFamily="34" charset="0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2685761" y="191872"/>
            <a:ext cx="7340600" cy="693336"/>
            <a:chOff x="2317814" y="191872"/>
            <a:chExt cx="7340600" cy="693336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17814" y="191872"/>
              <a:ext cx="7340600" cy="622300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972612" y="453408"/>
              <a:ext cx="482600" cy="431800"/>
            </a:xfrm>
            <a:prstGeom prst="rect">
              <a:avLst/>
            </a:prstGeom>
          </p:spPr>
        </p:pic>
      </p:grp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774" y="5986108"/>
            <a:ext cx="4256441" cy="478791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/>
          <a:srcRect t="12941"/>
          <a:stretch>
            <a:fillRect/>
          </a:stretch>
        </p:blipFill>
        <p:spPr>
          <a:xfrm>
            <a:off x="155863" y="1168400"/>
            <a:ext cx="11880273" cy="555013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58930" y="393101"/>
            <a:ext cx="8993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charset="-122"/>
                <a:ea typeface="微软雅黑" charset="-122"/>
                <a:cs typeface="Arial" panose="020B0604020202090204" pitchFamily="34" charset="0"/>
              </a:rPr>
              <a:t>Decode</a:t>
            </a:r>
            <a:endParaRPr lang="en-US" altLang="zh-CN" sz="2800" b="1" dirty="0">
              <a:latin typeface="微软雅黑" charset="-122"/>
              <a:ea typeface="微软雅黑" charset="-122"/>
              <a:cs typeface="Arial" panose="020B0604020202090204" pitchFamily="34" charset="0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2685761" y="191872"/>
            <a:ext cx="7340600" cy="693336"/>
            <a:chOff x="2317814" y="191872"/>
            <a:chExt cx="7340600" cy="693336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17814" y="191872"/>
              <a:ext cx="7340600" cy="622300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972612" y="453408"/>
              <a:ext cx="482600" cy="4318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0561" y="1592143"/>
            <a:ext cx="4859632" cy="144270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561" y="3288158"/>
            <a:ext cx="5068482" cy="139306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793" y="4879103"/>
            <a:ext cx="2772076" cy="85270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028" y="6075257"/>
            <a:ext cx="4263284" cy="32307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5658" y="1488109"/>
            <a:ext cx="5524726" cy="4160882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258930" y="393101"/>
            <a:ext cx="8993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charset="-122"/>
                <a:ea typeface="微软雅黑" charset="-122"/>
                <a:cs typeface="Arial" panose="020B0604020202090204" pitchFamily="34" charset="0"/>
              </a:rPr>
              <a:t>Execute</a:t>
            </a:r>
            <a:endParaRPr lang="en-US" altLang="zh-CN" sz="2800" b="1" dirty="0">
              <a:latin typeface="微软雅黑" charset="-122"/>
              <a:ea typeface="微软雅黑" charset="-122"/>
              <a:cs typeface="Arial" panose="020B0604020202090204" pitchFamily="34" charset="0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2685761" y="191872"/>
            <a:ext cx="7340600" cy="693336"/>
            <a:chOff x="2317814" y="191872"/>
            <a:chExt cx="7340600" cy="693336"/>
          </a:xfrm>
        </p:grpSpPr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317814" y="191872"/>
              <a:ext cx="7340600" cy="622300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972612" y="453408"/>
              <a:ext cx="482600" cy="431800"/>
            </a:xfrm>
            <a:prstGeom prst="rect">
              <a:avLst/>
            </a:prstGeom>
          </p:spPr>
        </p:pic>
      </p:grpSp>
      <p:pic>
        <p:nvPicPr>
          <p:cNvPr id="11" name="图片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43748" y="5731810"/>
            <a:ext cx="2434564" cy="9525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41920" y="5100795"/>
            <a:ext cx="2434564" cy="95250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94225" y="3508438"/>
            <a:ext cx="4524818" cy="95250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43748" y="1751336"/>
            <a:ext cx="1225986" cy="248754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43747" y="1988812"/>
            <a:ext cx="2325071" cy="209163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43748" y="2183738"/>
            <a:ext cx="1225986" cy="248754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43748" y="2448355"/>
            <a:ext cx="1036121" cy="21023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23225" y="2658906"/>
            <a:ext cx="3177029" cy="285805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0561" y="1592143"/>
            <a:ext cx="4859632" cy="144270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561" y="3288158"/>
            <a:ext cx="5068482" cy="139306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793" y="4879103"/>
            <a:ext cx="2772076" cy="85270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028" y="6075257"/>
            <a:ext cx="4263284" cy="32307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5658" y="1488109"/>
            <a:ext cx="5524726" cy="4160882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258930" y="393101"/>
            <a:ext cx="8993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charset="-122"/>
                <a:ea typeface="微软雅黑" charset="-122"/>
                <a:cs typeface="Arial" panose="020B0604020202090204" pitchFamily="34" charset="0"/>
              </a:rPr>
              <a:t>Execute</a:t>
            </a:r>
            <a:endParaRPr lang="en-US" altLang="zh-CN" sz="2800" b="1" dirty="0">
              <a:latin typeface="微软雅黑" charset="-122"/>
              <a:ea typeface="微软雅黑" charset="-122"/>
              <a:cs typeface="Arial" panose="020B0604020202090204" pitchFamily="34" charset="0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2685761" y="191872"/>
            <a:ext cx="7340600" cy="693336"/>
            <a:chOff x="2317814" y="191872"/>
            <a:chExt cx="7340600" cy="693336"/>
          </a:xfrm>
        </p:grpSpPr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317814" y="191872"/>
              <a:ext cx="7340600" cy="622300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972612" y="453408"/>
              <a:ext cx="482600" cy="431800"/>
            </a:xfrm>
            <a:prstGeom prst="rect">
              <a:avLst/>
            </a:prstGeom>
          </p:spPr>
        </p:pic>
      </p:grpSp>
      <p:pic>
        <p:nvPicPr>
          <p:cNvPr id="11" name="图片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43748" y="5731810"/>
            <a:ext cx="2434564" cy="9525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41920" y="5100795"/>
            <a:ext cx="2434564" cy="95250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94225" y="3508438"/>
            <a:ext cx="4524818" cy="95250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43747" y="1988812"/>
            <a:ext cx="2325071" cy="209163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43748" y="2183738"/>
            <a:ext cx="1225986" cy="248754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43748" y="2448355"/>
            <a:ext cx="1036121" cy="21023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23225" y="2658906"/>
            <a:ext cx="3177029" cy="285805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0561" y="1592143"/>
            <a:ext cx="4859632" cy="144270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561" y="3288158"/>
            <a:ext cx="5068482" cy="139306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793" y="4879103"/>
            <a:ext cx="2772076" cy="85270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028" y="6075257"/>
            <a:ext cx="4263284" cy="32307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5658" y="1488109"/>
            <a:ext cx="5524726" cy="4160882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258930" y="393101"/>
            <a:ext cx="8993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charset="-122"/>
                <a:ea typeface="微软雅黑" charset="-122"/>
                <a:cs typeface="Arial" panose="020B0604020202090204" pitchFamily="34" charset="0"/>
              </a:rPr>
              <a:t>Execute</a:t>
            </a:r>
            <a:endParaRPr lang="en-US" altLang="zh-CN" sz="2800" b="1" dirty="0">
              <a:latin typeface="微软雅黑" charset="-122"/>
              <a:ea typeface="微软雅黑" charset="-122"/>
              <a:cs typeface="Arial" panose="020B0604020202090204" pitchFamily="34" charset="0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2685761" y="191872"/>
            <a:ext cx="7340600" cy="693336"/>
            <a:chOff x="2317814" y="191872"/>
            <a:chExt cx="7340600" cy="693336"/>
          </a:xfrm>
        </p:grpSpPr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317814" y="191872"/>
              <a:ext cx="7340600" cy="622300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972612" y="453408"/>
              <a:ext cx="482600" cy="431800"/>
            </a:xfrm>
            <a:prstGeom prst="rect">
              <a:avLst/>
            </a:prstGeom>
          </p:spPr>
        </p:pic>
      </p:grpSp>
      <p:pic>
        <p:nvPicPr>
          <p:cNvPr id="11" name="图片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43748" y="5731810"/>
            <a:ext cx="2434564" cy="9525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41920" y="5100795"/>
            <a:ext cx="2434564" cy="95250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94225" y="3508438"/>
            <a:ext cx="4524818" cy="95250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43748" y="2183738"/>
            <a:ext cx="1225986" cy="248754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43748" y="2448355"/>
            <a:ext cx="1036121" cy="21023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23225" y="2658906"/>
            <a:ext cx="3177029" cy="28580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58930" y="393101"/>
            <a:ext cx="8993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charset="-122"/>
                <a:ea typeface="微软雅黑" charset="-122"/>
                <a:cs typeface="Arial" panose="020B0604020202090204" pitchFamily="34" charset="0"/>
              </a:rPr>
              <a:t>Basic Stages</a:t>
            </a:r>
            <a:endParaRPr lang="en-US" altLang="zh-CN" sz="2800" b="1" dirty="0">
              <a:latin typeface="微软雅黑" charset="-122"/>
              <a:ea typeface="微软雅黑" charset="-122"/>
              <a:cs typeface="Arial" panose="020B0604020202090204" pitchFamily="3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0794" y="1509558"/>
            <a:ext cx="10730412" cy="4445086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0561" y="1592143"/>
            <a:ext cx="4859632" cy="144270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561" y="3288158"/>
            <a:ext cx="5068482" cy="139306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793" y="4879103"/>
            <a:ext cx="2772076" cy="85270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028" y="6075257"/>
            <a:ext cx="4263284" cy="32307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5658" y="1488109"/>
            <a:ext cx="5524726" cy="4160882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258930" y="393101"/>
            <a:ext cx="8993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charset="-122"/>
                <a:ea typeface="微软雅黑" charset="-122"/>
                <a:cs typeface="Arial" panose="020B0604020202090204" pitchFamily="34" charset="0"/>
              </a:rPr>
              <a:t>Execute</a:t>
            </a:r>
            <a:endParaRPr lang="en-US" altLang="zh-CN" sz="2800" b="1" dirty="0">
              <a:latin typeface="微软雅黑" charset="-122"/>
              <a:ea typeface="微软雅黑" charset="-122"/>
              <a:cs typeface="Arial" panose="020B0604020202090204" pitchFamily="34" charset="0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2685761" y="191872"/>
            <a:ext cx="7340600" cy="693336"/>
            <a:chOff x="2317814" y="191872"/>
            <a:chExt cx="7340600" cy="693336"/>
          </a:xfrm>
        </p:grpSpPr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317814" y="191872"/>
              <a:ext cx="7340600" cy="622300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972612" y="453408"/>
              <a:ext cx="482600" cy="431800"/>
            </a:xfrm>
            <a:prstGeom prst="rect">
              <a:avLst/>
            </a:prstGeom>
          </p:spPr>
        </p:pic>
      </p:grpSp>
      <p:pic>
        <p:nvPicPr>
          <p:cNvPr id="11" name="图片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43748" y="5731810"/>
            <a:ext cx="2434564" cy="9525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41920" y="5100795"/>
            <a:ext cx="2434564" cy="95250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94225" y="3508438"/>
            <a:ext cx="4524818" cy="95250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43748" y="2448355"/>
            <a:ext cx="1036121" cy="21023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23225" y="2658906"/>
            <a:ext cx="3177029" cy="285805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0561" y="1592143"/>
            <a:ext cx="4859632" cy="144270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561" y="3288158"/>
            <a:ext cx="5068482" cy="139306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793" y="4879103"/>
            <a:ext cx="2772076" cy="85270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028" y="6075257"/>
            <a:ext cx="4263284" cy="32307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5658" y="1488109"/>
            <a:ext cx="5524726" cy="4160882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258930" y="393101"/>
            <a:ext cx="8993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charset="-122"/>
                <a:ea typeface="微软雅黑" charset="-122"/>
                <a:cs typeface="Arial" panose="020B0604020202090204" pitchFamily="34" charset="0"/>
              </a:rPr>
              <a:t>Execute</a:t>
            </a:r>
            <a:endParaRPr lang="en-US" altLang="zh-CN" sz="2800" b="1" dirty="0">
              <a:latin typeface="微软雅黑" charset="-122"/>
              <a:ea typeface="微软雅黑" charset="-122"/>
              <a:cs typeface="Arial" panose="020B0604020202090204" pitchFamily="34" charset="0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2685761" y="191872"/>
            <a:ext cx="7340600" cy="693336"/>
            <a:chOff x="2317814" y="191872"/>
            <a:chExt cx="7340600" cy="693336"/>
          </a:xfrm>
        </p:grpSpPr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317814" y="191872"/>
              <a:ext cx="7340600" cy="622300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972612" y="453408"/>
              <a:ext cx="482600" cy="431800"/>
            </a:xfrm>
            <a:prstGeom prst="rect">
              <a:avLst/>
            </a:prstGeom>
          </p:spPr>
        </p:pic>
      </p:grpSp>
      <p:pic>
        <p:nvPicPr>
          <p:cNvPr id="11" name="图片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43748" y="5731810"/>
            <a:ext cx="2434564" cy="9525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41920" y="5100795"/>
            <a:ext cx="2434564" cy="95250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94225" y="3508438"/>
            <a:ext cx="4524818" cy="95250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23225" y="2658906"/>
            <a:ext cx="3177029" cy="285805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0561" y="1592143"/>
            <a:ext cx="4859632" cy="144270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561" y="3288158"/>
            <a:ext cx="5068482" cy="139306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793" y="4879103"/>
            <a:ext cx="2772076" cy="85270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028" y="6075257"/>
            <a:ext cx="4263284" cy="32307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5658" y="1488109"/>
            <a:ext cx="5524726" cy="4160882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258930" y="393101"/>
            <a:ext cx="8993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charset="-122"/>
                <a:ea typeface="微软雅黑" charset="-122"/>
                <a:cs typeface="Arial" panose="020B0604020202090204" pitchFamily="34" charset="0"/>
              </a:rPr>
              <a:t>Execute</a:t>
            </a:r>
            <a:endParaRPr lang="en-US" altLang="zh-CN" sz="2800" b="1" dirty="0">
              <a:latin typeface="微软雅黑" charset="-122"/>
              <a:ea typeface="微软雅黑" charset="-122"/>
              <a:cs typeface="Arial" panose="020B0604020202090204" pitchFamily="34" charset="0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2685761" y="191872"/>
            <a:ext cx="7340600" cy="693336"/>
            <a:chOff x="2317814" y="191872"/>
            <a:chExt cx="7340600" cy="693336"/>
          </a:xfrm>
        </p:grpSpPr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317814" y="191872"/>
              <a:ext cx="7340600" cy="622300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972612" y="453408"/>
              <a:ext cx="482600" cy="431800"/>
            </a:xfrm>
            <a:prstGeom prst="rect">
              <a:avLst/>
            </a:prstGeom>
          </p:spPr>
        </p:pic>
      </p:grpSp>
      <p:pic>
        <p:nvPicPr>
          <p:cNvPr id="11" name="图片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43748" y="5731810"/>
            <a:ext cx="2434564" cy="9525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41920" y="5100795"/>
            <a:ext cx="2434564" cy="95250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94225" y="3508438"/>
            <a:ext cx="4524818" cy="9525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0561" y="1592143"/>
            <a:ext cx="4859632" cy="144270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561" y="3288158"/>
            <a:ext cx="5068482" cy="139306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793" y="4879103"/>
            <a:ext cx="2772076" cy="85270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028" y="6075257"/>
            <a:ext cx="4263284" cy="32307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5658" y="1488109"/>
            <a:ext cx="5524726" cy="4160882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258930" y="393101"/>
            <a:ext cx="8993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charset="-122"/>
                <a:ea typeface="微软雅黑" charset="-122"/>
                <a:cs typeface="Arial" panose="020B0604020202090204" pitchFamily="34" charset="0"/>
              </a:rPr>
              <a:t>Execute</a:t>
            </a:r>
            <a:endParaRPr lang="en-US" altLang="zh-CN" sz="2800" b="1" dirty="0">
              <a:latin typeface="微软雅黑" charset="-122"/>
              <a:ea typeface="微软雅黑" charset="-122"/>
              <a:cs typeface="Arial" panose="020B0604020202090204" pitchFamily="34" charset="0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2685761" y="191872"/>
            <a:ext cx="7340600" cy="693336"/>
            <a:chOff x="2317814" y="191872"/>
            <a:chExt cx="7340600" cy="693336"/>
          </a:xfrm>
        </p:grpSpPr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317814" y="191872"/>
              <a:ext cx="7340600" cy="622300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972612" y="453408"/>
              <a:ext cx="482600" cy="431800"/>
            </a:xfrm>
            <a:prstGeom prst="rect">
              <a:avLst/>
            </a:prstGeom>
          </p:spPr>
        </p:pic>
      </p:grpSp>
      <p:pic>
        <p:nvPicPr>
          <p:cNvPr id="11" name="图片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43748" y="5731810"/>
            <a:ext cx="2434564" cy="9525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41920" y="5100795"/>
            <a:ext cx="2434564" cy="95250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06897" y="3454423"/>
            <a:ext cx="2271415" cy="492409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42604" y="3177980"/>
            <a:ext cx="2271415" cy="492409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21423" y="3930702"/>
            <a:ext cx="1609514" cy="214016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54445" y="4180698"/>
            <a:ext cx="3369376" cy="448024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0561" y="1592143"/>
            <a:ext cx="4859632" cy="144270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561" y="3288158"/>
            <a:ext cx="5068482" cy="139306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793" y="4879103"/>
            <a:ext cx="2772076" cy="85270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028" y="6075257"/>
            <a:ext cx="4263284" cy="32307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5658" y="1488109"/>
            <a:ext cx="5524726" cy="4160882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258930" y="393101"/>
            <a:ext cx="8993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charset="-122"/>
                <a:ea typeface="微软雅黑" charset="-122"/>
                <a:cs typeface="Arial" panose="020B0604020202090204" pitchFamily="34" charset="0"/>
              </a:rPr>
              <a:t>Execute</a:t>
            </a:r>
            <a:endParaRPr lang="en-US" altLang="zh-CN" sz="2800" b="1" dirty="0">
              <a:latin typeface="微软雅黑" charset="-122"/>
              <a:ea typeface="微软雅黑" charset="-122"/>
              <a:cs typeface="Arial" panose="020B0604020202090204" pitchFamily="34" charset="0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2685761" y="191872"/>
            <a:ext cx="7340600" cy="693336"/>
            <a:chOff x="2317814" y="191872"/>
            <a:chExt cx="7340600" cy="693336"/>
          </a:xfrm>
        </p:grpSpPr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317814" y="191872"/>
              <a:ext cx="7340600" cy="622300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972612" y="453408"/>
              <a:ext cx="482600" cy="431800"/>
            </a:xfrm>
            <a:prstGeom prst="rect">
              <a:avLst/>
            </a:prstGeom>
          </p:spPr>
        </p:pic>
      </p:grpSp>
      <p:pic>
        <p:nvPicPr>
          <p:cNvPr id="11" name="图片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43748" y="5731810"/>
            <a:ext cx="2434564" cy="9525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41920" y="5100795"/>
            <a:ext cx="2434564" cy="95250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21423" y="3930702"/>
            <a:ext cx="1609514" cy="214016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54445" y="4180698"/>
            <a:ext cx="3369376" cy="448024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0561" y="1592143"/>
            <a:ext cx="4859632" cy="144270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561" y="3288158"/>
            <a:ext cx="5068482" cy="139306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793" y="4879103"/>
            <a:ext cx="2772076" cy="85270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028" y="6075257"/>
            <a:ext cx="4263284" cy="32307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5658" y="1488109"/>
            <a:ext cx="5524726" cy="4160882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258930" y="393101"/>
            <a:ext cx="8993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charset="-122"/>
                <a:ea typeface="微软雅黑" charset="-122"/>
                <a:cs typeface="Arial" panose="020B0604020202090204" pitchFamily="34" charset="0"/>
              </a:rPr>
              <a:t>Execute</a:t>
            </a:r>
            <a:endParaRPr lang="en-US" altLang="zh-CN" sz="2800" b="1" dirty="0">
              <a:latin typeface="微软雅黑" charset="-122"/>
              <a:ea typeface="微软雅黑" charset="-122"/>
              <a:cs typeface="Arial" panose="020B0604020202090204" pitchFamily="34" charset="0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2685761" y="191872"/>
            <a:ext cx="7340600" cy="693336"/>
            <a:chOff x="2317814" y="191872"/>
            <a:chExt cx="7340600" cy="693336"/>
          </a:xfrm>
        </p:grpSpPr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317814" y="191872"/>
              <a:ext cx="7340600" cy="622300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972612" y="453408"/>
              <a:ext cx="482600" cy="431800"/>
            </a:xfrm>
            <a:prstGeom prst="rect">
              <a:avLst/>
            </a:prstGeom>
          </p:spPr>
        </p:pic>
      </p:grpSp>
      <p:pic>
        <p:nvPicPr>
          <p:cNvPr id="11" name="图片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43748" y="5731810"/>
            <a:ext cx="2434564" cy="9525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41920" y="5100795"/>
            <a:ext cx="2434564" cy="95250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54445" y="4180698"/>
            <a:ext cx="3369376" cy="448024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0561" y="1592143"/>
            <a:ext cx="4859632" cy="144270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561" y="3288158"/>
            <a:ext cx="5068482" cy="139306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793" y="4879103"/>
            <a:ext cx="2772076" cy="85270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028" y="6075257"/>
            <a:ext cx="4263284" cy="32307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5658" y="1488109"/>
            <a:ext cx="5524726" cy="4160882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258930" y="393101"/>
            <a:ext cx="8993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charset="-122"/>
                <a:ea typeface="微软雅黑" charset="-122"/>
                <a:cs typeface="Arial" panose="020B0604020202090204" pitchFamily="34" charset="0"/>
              </a:rPr>
              <a:t>Execute</a:t>
            </a:r>
            <a:endParaRPr lang="en-US" altLang="zh-CN" sz="2800" b="1" dirty="0">
              <a:latin typeface="微软雅黑" charset="-122"/>
              <a:ea typeface="微软雅黑" charset="-122"/>
              <a:cs typeface="Arial" panose="020B0604020202090204" pitchFamily="34" charset="0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2685761" y="191872"/>
            <a:ext cx="7340600" cy="693336"/>
            <a:chOff x="2317814" y="191872"/>
            <a:chExt cx="7340600" cy="693336"/>
          </a:xfrm>
        </p:grpSpPr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317814" y="191872"/>
              <a:ext cx="7340600" cy="622300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972612" y="453408"/>
              <a:ext cx="482600" cy="431800"/>
            </a:xfrm>
            <a:prstGeom prst="rect">
              <a:avLst/>
            </a:prstGeom>
          </p:spPr>
        </p:pic>
      </p:grpSp>
      <p:pic>
        <p:nvPicPr>
          <p:cNvPr id="11" name="图片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43748" y="5731810"/>
            <a:ext cx="2434564" cy="9525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41920" y="5100795"/>
            <a:ext cx="2434564" cy="9525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0561" y="1592143"/>
            <a:ext cx="4859632" cy="144270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561" y="3288158"/>
            <a:ext cx="5068482" cy="139306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793" y="4879103"/>
            <a:ext cx="2772076" cy="85270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028" y="6075257"/>
            <a:ext cx="4263284" cy="32307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5658" y="1488109"/>
            <a:ext cx="5524726" cy="4160882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258930" y="393101"/>
            <a:ext cx="8993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charset="-122"/>
                <a:ea typeface="微软雅黑" charset="-122"/>
                <a:cs typeface="Arial" panose="020B0604020202090204" pitchFamily="34" charset="0"/>
              </a:rPr>
              <a:t>Execute</a:t>
            </a:r>
            <a:endParaRPr lang="en-US" altLang="zh-CN" sz="2800" b="1" dirty="0">
              <a:latin typeface="微软雅黑" charset="-122"/>
              <a:ea typeface="微软雅黑" charset="-122"/>
              <a:cs typeface="Arial" panose="020B0604020202090204" pitchFamily="34" charset="0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2685761" y="191872"/>
            <a:ext cx="7340600" cy="693336"/>
            <a:chOff x="2317814" y="191872"/>
            <a:chExt cx="7340600" cy="693336"/>
          </a:xfrm>
        </p:grpSpPr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317814" y="191872"/>
              <a:ext cx="7340600" cy="622300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972612" y="453408"/>
              <a:ext cx="482600" cy="431800"/>
            </a:xfrm>
            <a:prstGeom prst="rect">
              <a:avLst/>
            </a:prstGeom>
          </p:spPr>
        </p:pic>
      </p:grpSp>
      <p:pic>
        <p:nvPicPr>
          <p:cNvPr id="11" name="图片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43748" y="5731810"/>
            <a:ext cx="2434564" cy="9525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41920" y="5100795"/>
            <a:ext cx="2137949" cy="836452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0561" y="1592143"/>
            <a:ext cx="4859632" cy="144270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561" y="3288158"/>
            <a:ext cx="5068482" cy="139306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793" y="4879103"/>
            <a:ext cx="2772076" cy="85270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028" y="6075257"/>
            <a:ext cx="4263284" cy="32307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5658" y="1488109"/>
            <a:ext cx="5524726" cy="4160882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258930" y="393101"/>
            <a:ext cx="8993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charset="-122"/>
                <a:ea typeface="微软雅黑" charset="-122"/>
                <a:cs typeface="Arial" panose="020B0604020202090204" pitchFamily="34" charset="0"/>
              </a:rPr>
              <a:t>Execute</a:t>
            </a:r>
            <a:endParaRPr lang="en-US" altLang="zh-CN" sz="2800" b="1" dirty="0">
              <a:latin typeface="微软雅黑" charset="-122"/>
              <a:ea typeface="微软雅黑" charset="-122"/>
              <a:cs typeface="Arial" panose="020B0604020202090204" pitchFamily="34" charset="0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2685761" y="191872"/>
            <a:ext cx="7340600" cy="693336"/>
            <a:chOff x="2317814" y="191872"/>
            <a:chExt cx="7340600" cy="693336"/>
          </a:xfrm>
        </p:grpSpPr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317814" y="191872"/>
              <a:ext cx="7340600" cy="622300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972612" y="453408"/>
              <a:ext cx="482600" cy="431800"/>
            </a:xfrm>
            <a:prstGeom prst="rect">
              <a:avLst/>
            </a:prstGeom>
          </p:spPr>
        </p:pic>
      </p:grpSp>
      <p:pic>
        <p:nvPicPr>
          <p:cNvPr id="11" name="图片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43748" y="5731810"/>
            <a:ext cx="2434564" cy="9525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0561" y="1592143"/>
            <a:ext cx="4859632" cy="144270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561" y="3288158"/>
            <a:ext cx="5068482" cy="139306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793" y="4879103"/>
            <a:ext cx="2772076" cy="85270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028" y="6075257"/>
            <a:ext cx="4263284" cy="32307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5658" y="1488109"/>
            <a:ext cx="5524726" cy="4160882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258930" y="393101"/>
            <a:ext cx="8993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charset="-122"/>
                <a:ea typeface="微软雅黑" charset="-122"/>
                <a:cs typeface="Arial" panose="020B0604020202090204" pitchFamily="34" charset="0"/>
              </a:rPr>
              <a:t>Execute</a:t>
            </a:r>
            <a:endParaRPr lang="en-US" altLang="zh-CN" sz="2800" b="1" dirty="0">
              <a:latin typeface="微软雅黑" charset="-122"/>
              <a:ea typeface="微软雅黑" charset="-122"/>
              <a:cs typeface="Arial" panose="020B0604020202090204" pitchFamily="34" charset="0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2685761" y="191872"/>
            <a:ext cx="7340600" cy="693336"/>
            <a:chOff x="2317814" y="191872"/>
            <a:chExt cx="7340600" cy="693336"/>
          </a:xfrm>
        </p:grpSpPr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317814" y="191872"/>
              <a:ext cx="7340600" cy="622300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972612" y="453408"/>
              <a:ext cx="482600" cy="4318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71755"/>
            <a:ext cx="9866630" cy="655701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0100945" y="746760"/>
            <a:ext cx="209105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回想一下</a:t>
            </a:r>
            <a:r>
              <a:rPr lang="en-US" altLang="zh-CN"/>
              <a:t>pushq</a:t>
            </a:r>
            <a:r>
              <a:rPr lang="zh-CN" altLang="en-US"/>
              <a:t>？</a:t>
            </a:r>
            <a:endParaRPr lang="zh-CN" altLang="en-US"/>
          </a:p>
          <a:p>
            <a:endParaRPr lang="zh-CN" altLang="en-US"/>
          </a:p>
          <a:p>
            <a:r>
              <a:rPr lang="en-US" altLang="zh-CN"/>
              <a:t>rrmovq</a:t>
            </a:r>
            <a:r>
              <a:rPr lang="zh-CN" altLang="en-US"/>
              <a:t>执行阶段？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6355" y="2023110"/>
            <a:ext cx="4123690" cy="423926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310005" y="3234055"/>
            <a:ext cx="1230630" cy="2565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3602355" y="2875280"/>
            <a:ext cx="1867535" cy="5200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5688330" y="2941320"/>
            <a:ext cx="1602740" cy="3873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5572125" y="4135120"/>
            <a:ext cx="2094230" cy="5054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5579110" y="4794250"/>
            <a:ext cx="1918335" cy="29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5644515" y="2216785"/>
            <a:ext cx="1383665" cy="5048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6" grpId="0" bldLvl="0" animBg="1"/>
      <p:bldP spid="7" grpId="0" bldLvl="0" animBg="1"/>
      <p:bldP spid="8" grpId="0" bldLvl="0" animBg="1"/>
      <p:bldP spid="9" grpId="0" bldLvl="0" animBg="1"/>
      <p:bldP spid="10" grpId="0" bldLvl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6019" y="1488109"/>
            <a:ext cx="6124713" cy="479789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8958" y="1463826"/>
            <a:ext cx="4383570" cy="3930474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58930" y="393101"/>
            <a:ext cx="8993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charset="-122"/>
                <a:ea typeface="微软雅黑" charset="-122"/>
                <a:cs typeface="Arial" panose="020B0604020202090204" pitchFamily="34" charset="0"/>
              </a:rPr>
              <a:t>Memory</a:t>
            </a:r>
            <a:endParaRPr lang="en-US" altLang="zh-CN" sz="2800" b="1" dirty="0">
              <a:latin typeface="微软雅黑" charset="-122"/>
              <a:ea typeface="微软雅黑" charset="-122"/>
              <a:cs typeface="Arial" panose="020B0604020202090204" pitchFamily="34" charset="0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2685761" y="191872"/>
            <a:ext cx="7340600" cy="693336"/>
            <a:chOff x="2317814" y="191872"/>
            <a:chExt cx="7340600" cy="693336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17814" y="191872"/>
              <a:ext cx="7340600" cy="622300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972612" y="453408"/>
              <a:ext cx="482600" cy="431800"/>
            </a:xfrm>
            <a:prstGeom prst="rect">
              <a:avLst/>
            </a:prstGeom>
          </p:spPr>
        </p:pic>
      </p:grpSp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63954" y="5119967"/>
            <a:ext cx="3776233" cy="10287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2014" y="3562510"/>
            <a:ext cx="4613986" cy="1256916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2014" y="2362264"/>
            <a:ext cx="5358718" cy="933226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89007" y="1790476"/>
            <a:ext cx="2493333" cy="52322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7233" y="1504582"/>
            <a:ext cx="2493333" cy="52322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6019" y="1488109"/>
            <a:ext cx="6124713" cy="479789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8958" y="1463826"/>
            <a:ext cx="4383570" cy="3930474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58930" y="393101"/>
            <a:ext cx="8993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charset="-122"/>
                <a:ea typeface="微软雅黑" charset="-122"/>
                <a:cs typeface="Arial" panose="020B0604020202090204" pitchFamily="34" charset="0"/>
              </a:rPr>
              <a:t>Memory</a:t>
            </a:r>
            <a:endParaRPr lang="en-US" altLang="zh-CN" sz="2800" b="1" dirty="0">
              <a:latin typeface="微软雅黑" charset="-122"/>
              <a:ea typeface="微软雅黑" charset="-122"/>
              <a:cs typeface="Arial" panose="020B0604020202090204" pitchFamily="34" charset="0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2685761" y="191872"/>
            <a:ext cx="7340600" cy="693336"/>
            <a:chOff x="2317814" y="191872"/>
            <a:chExt cx="7340600" cy="693336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17814" y="191872"/>
              <a:ext cx="7340600" cy="622300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972612" y="453408"/>
              <a:ext cx="482600" cy="431800"/>
            </a:xfrm>
            <a:prstGeom prst="rect">
              <a:avLst/>
            </a:prstGeom>
          </p:spPr>
        </p:pic>
      </p:grpSp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63954" y="5119967"/>
            <a:ext cx="3776233" cy="10287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2014" y="3562510"/>
            <a:ext cx="4613986" cy="1256916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2014" y="2362264"/>
            <a:ext cx="5358718" cy="933226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89007" y="1790476"/>
            <a:ext cx="2493333" cy="52322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6019" y="1488109"/>
            <a:ext cx="6124713" cy="479789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8958" y="1463826"/>
            <a:ext cx="4383570" cy="3930474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58930" y="393101"/>
            <a:ext cx="8993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charset="-122"/>
                <a:ea typeface="微软雅黑" charset="-122"/>
                <a:cs typeface="Arial" panose="020B0604020202090204" pitchFamily="34" charset="0"/>
              </a:rPr>
              <a:t>Memory</a:t>
            </a:r>
            <a:endParaRPr lang="en-US" altLang="zh-CN" sz="2800" b="1" dirty="0">
              <a:latin typeface="微软雅黑" charset="-122"/>
              <a:ea typeface="微软雅黑" charset="-122"/>
              <a:cs typeface="Arial" panose="020B0604020202090204" pitchFamily="34" charset="0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2685761" y="191872"/>
            <a:ext cx="7340600" cy="693336"/>
            <a:chOff x="2317814" y="191872"/>
            <a:chExt cx="7340600" cy="693336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17814" y="191872"/>
              <a:ext cx="7340600" cy="622300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972612" y="453408"/>
              <a:ext cx="482600" cy="431800"/>
            </a:xfrm>
            <a:prstGeom prst="rect">
              <a:avLst/>
            </a:prstGeom>
          </p:spPr>
        </p:pic>
      </p:grpSp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63954" y="5119967"/>
            <a:ext cx="3776233" cy="10287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2014" y="3562510"/>
            <a:ext cx="4613986" cy="1256916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03351" y="2332354"/>
            <a:ext cx="3227294" cy="270997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11577" y="2536519"/>
            <a:ext cx="1150418" cy="270997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63954" y="2859133"/>
            <a:ext cx="3851538" cy="270997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6019" y="1488109"/>
            <a:ext cx="6124713" cy="479789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8958" y="1463826"/>
            <a:ext cx="4383570" cy="3930474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58930" y="393101"/>
            <a:ext cx="8993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charset="-122"/>
                <a:ea typeface="微软雅黑" charset="-122"/>
                <a:cs typeface="Arial" panose="020B0604020202090204" pitchFamily="34" charset="0"/>
              </a:rPr>
              <a:t>Memory</a:t>
            </a:r>
            <a:endParaRPr lang="en-US" altLang="zh-CN" sz="2800" b="1" dirty="0">
              <a:latin typeface="微软雅黑" charset="-122"/>
              <a:ea typeface="微软雅黑" charset="-122"/>
              <a:cs typeface="Arial" panose="020B0604020202090204" pitchFamily="34" charset="0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2685761" y="191872"/>
            <a:ext cx="7340600" cy="693336"/>
            <a:chOff x="2317814" y="191872"/>
            <a:chExt cx="7340600" cy="693336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17814" y="191872"/>
              <a:ext cx="7340600" cy="622300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972612" y="453408"/>
              <a:ext cx="482600" cy="431800"/>
            </a:xfrm>
            <a:prstGeom prst="rect">
              <a:avLst/>
            </a:prstGeom>
          </p:spPr>
        </p:pic>
      </p:grpSp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63954" y="5119967"/>
            <a:ext cx="3776233" cy="10287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2014" y="3562510"/>
            <a:ext cx="4613986" cy="1256916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11577" y="2536519"/>
            <a:ext cx="1150418" cy="270997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63954" y="2859133"/>
            <a:ext cx="3851538" cy="270997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6019" y="1488109"/>
            <a:ext cx="6124713" cy="479789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8958" y="1463826"/>
            <a:ext cx="4383570" cy="3930474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58930" y="393101"/>
            <a:ext cx="8993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charset="-122"/>
                <a:ea typeface="微软雅黑" charset="-122"/>
                <a:cs typeface="Arial" panose="020B0604020202090204" pitchFamily="34" charset="0"/>
              </a:rPr>
              <a:t>Memory</a:t>
            </a:r>
            <a:endParaRPr lang="en-US" altLang="zh-CN" sz="2800" b="1" dirty="0">
              <a:latin typeface="微软雅黑" charset="-122"/>
              <a:ea typeface="微软雅黑" charset="-122"/>
              <a:cs typeface="Arial" panose="020B0604020202090204" pitchFamily="34" charset="0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2685761" y="191872"/>
            <a:ext cx="7340600" cy="693336"/>
            <a:chOff x="2317814" y="191872"/>
            <a:chExt cx="7340600" cy="693336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17814" y="191872"/>
              <a:ext cx="7340600" cy="622300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972612" y="453408"/>
              <a:ext cx="482600" cy="431800"/>
            </a:xfrm>
            <a:prstGeom prst="rect">
              <a:avLst/>
            </a:prstGeom>
          </p:spPr>
        </p:pic>
      </p:grpSp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63954" y="5119967"/>
            <a:ext cx="3776233" cy="10287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2014" y="3562510"/>
            <a:ext cx="4613986" cy="1256916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63954" y="2859133"/>
            <a:ext cx="3851538" cy="270997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6019" y="1488109"/>
            <a:ext cx="6124713" cy="479789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8958" y="1463826"/>
            <a:ext cx="4383570" cy="3930474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58930" y="393101"/>
            <a:ext cx="8993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charset="-122"/>
                <a:ea typeface="微软雅黑" charset="-122"/>
                <a:cs typeface="Arial" panose="020B0604020202090204" pitchFamily="34" charset="0"/>
              </a:rPr>
              <a:t>Memory</a:t>
            </a:r>
            <a:endParaRPr lang="en-US" altLang="zh-CN" sz="2800" b="1" dirty="0">
              <a:latin typeface="微软雅黑" charset="-122"/>
              <a:ea typeface="微软雅黑" charset="-122"/>
              <a:cs typeface="Arial" panose="020B0604020202090204" pitchFamily="34" charset="0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2685761" y="191872"/>
            <a:ext cx="7340600" cy="693336"/>
            <a:chOff x="2317814" y="191872"/>
            <a:chExt cx="7340600" cy="693336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17814" y="191872"/>
              <a:ext cx="7340600" cy="622300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972612" y="453408"/>
              <a:ext cx="482600" cy="431800"/>
            </a:xfrm>
            <a:prstGeom prst="rect">
              <a:avLst/>
            </a:prstGeom>
          </p:spPr>
        </p:pic>
      </p:grpSp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63954" y="5119967"/>
            <a:ext cx="3776233" cy="10287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85761" y="4592710"/>
            <a:ext cx="2176695" cy="308433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0425" y="4306817"/>
            <a:ext cx="1703359" cy="241362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85760" y="3764556"/>
            <a:ext cx="1703359" cy="308433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6019" y="1488109"/>
            <a:ext cx="6124713" cy="479789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8958" y="1463826"/>
            <a:ext cx="4383570" cy="3930474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58930" y="393101"/>
            <a:ext cx="8993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charset="-122"/>
                <a:ea typeface="微软雅黑" charset="-122"/>
                <a:cs typeface="Arial" panose="020B0604020202090204" pitchFamily="34" charset="0"/>
              </a:rPr>
              <a:t>Memory</a:t>
            </a:r>
            <a:endParaRPr lang="en-US" altLang="zh-CN" sz="2800" b="1" dirty="0">
              <a:latin typeface="微软雅黑" charset="-122"/>
              <a:ea typeface="微软雅黑" charset="-122"/>
              <a:cs typeface="Arial" panose="020B0604020202090204" pitchFamily="34" charset="0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2685761" y="191872"/>
            <a:ext cx="7340600" cy="693336"/>
            <a:chOff x="2317814" y="191872"/>
            <a:chExt cx="7340600" cy="693336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17814" y="191872"/>
              <a:ext cx="7340600" cy="622300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972612" y="453408"/>
              <a:ext cx="482600" cy="431800"/>
            </a:xfrm>
            <a:prstGeom prst="rect">
              <a:avLst/>
            </a:prstGeom>
          </p:spPr>
        </p:pic>
      </p:grpSp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63954" y="5119967"/>
            <a:ext cx="3776233" cy="10287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0425" y="4306817"/>
            <a:ext cx="1703359" cy="241362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85761" y="4592710"/>
            <a:ext cx="2176695" cy="308433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6019" y="1488109"/>
            <a:ext cx="6124713" cy="479789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8958" y="1463826"/>
            <a:ext cx="4383570" cy="3930474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58930" y="393101"/>
            <a:ext cx="8993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charset="-122"/>
                <a:ea typeface="微软雅黑" charset="-122"/>
                <a:cs typeface="Arial" panose="020B0604020202090204" pitchFamily="34" charset="0"/>
              </a:rPr>
              <a:t>Memory</a:t>
            </a:r>
            <a:endParaRPr lang="en-US" altLang="zh-CN" sz="2800" b="1" dirty="0">
              <a:latin typeface="微软雅黑" charset="-122"/>
              <a:ea typeface="微软雅黑" charset="-122"/>
              <a:cs typeface="Arial" panose="020B0604020202090204" pitchFamily="34" charset="0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2685761" y="191872"/>
            <a:ext cx="7340600" cy="693336"/>
            <a:chOff x="2317814" y="191872"/>
            <a:chExt cx="7340600" cy="693336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17814" y="191872"/>
              <a:ext cx="7340600" cy="622300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972612" y="453408"/>
              <a:ext cx="482600" cy="431800"/>
            </a:xfrm>
            <a:prstGeom prst="rect">
              <a:avLst/>
            </a:prstGeom>
          </p:spPr>
        </p:pic>
      </p:grpSp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63954" y="5119967"/>
            <a:ext cx="3776233" cy="10287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85761" y="4592710"/>
            <a:ext cx="2176695" cy="308433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6019" y="1488109"/>
            <a:ext cx="6124713" cy="479789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8958" y="1463826"/>
            <a:ext cx="4383570" cy="3930474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58930" y="393101"/>
            <a:ext cx="8993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charset="-122"/>
                <a:ea typeface="微软雅黑" charset="-122"/>
                <a:cs typeface="Arial" panose="020B0604020202090204" pitchFamily="34" charset="0"/>
              </a:rPr>
              <a:t>Memory</a:t>
            </a:r>
            <a:endParaRPr lang="en-US" altLang="zh-CN" sz="2800" b="1" dirty="0">
              <a:latin typeface="微软雅黑" charset="-122"/>
              <a:ea typeface="微软雅黑" charset="-122"/>
              <a:cs typeface="Arial" panose="020B0604020202090204" pitchFamily="34" charset="0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2685761" y="191872"/>
            <a:ext cx="7340600" cy="693336"/>
            <a:chOff x="2317814" y="191872"/>
            <a:chExt cx="7340600" cy="693336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17814" y="191872"/>
              <a:ext cx="7340600" cy="622300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972612" y="453408"/>
              <a:ext cx="482600" cy="431800"/>
            </a:xfrm>
            <a:prstGeom prst="rect">
              <a:avLst/>
            </a:prstGeom>
          </p:spPr>
        </p:pic>
      </p:grpSp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7284" y="5156679"/>
            <a:ext cx="2948185" cy="213212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2856" y="5394300"/>
            <a:ext cx="2948185" cy="213212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609" y="5600336"/>
            <a:ext cx="2948185" cy="213212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5233" y="5802790"/>
            <a:ext cx="591670" cy="317974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6019" y="1488109"/>
            <a:ext cx="6124713" cy="479789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8958" y="1463826"/>
            <a:ext cx="4383570" cy="3930474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58930" y="393101"/>
            <a:ext cx="8993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charset="-122"/>
                <a:ea typeface="微软雅黑" charset="-122"/>
                <a:cs typeface="Arial" panose="020B0604020202090204" pitchFamily="34" charset="0"/>
              </a:rPr>
              <a:t>Memory</a:t>
            </a:r>
            <a:endParaRPr lang="en-US" altLang="zh-CN" sz="2800" b="1" dirty="0">
              <a:latin typeface="微软雅黑" charset="-122"/>
              <a:ea typeface="微软雅黑" charset="-122"/>
              <a:cs typeface="Arial" panose="020B0604020202090204" pitchFamily="34" charset="0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2685761" y="191872"/>
            <a:ext cx="7340600" cy="693336"/>
            <a:chOff x="2317814" y="191872"/>
            <a:chExt cx="7340600" cy="693336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17814" y="191872"/>
              <a:ext cx="7340600" cy="622300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972612" y="453408"/>
              <a:ext cx="482600" cy="431800"/>
            </a:xfrm>
            <a:prstGeom prst="rect">
              <a:avLst/>
            </a:prstGeom>
          </p:spPr>
        </p:pic>
      </p:grpSp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2856" y="5394300"/>
            <a:ext cx="2948185" cy="213212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609" y="5600336"/>
            <a:ext cx="2948185" cy="213212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1113" y="5813548"/>
            <a:ext cx="591670" cy="31797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5155" y="73025"/>
            <a:ext cx="10161905" cy="6698615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2012950" y="5690870"/>
            <a:ext cx="2819400" cy="3886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4883150" y="5668645"/>
            <a:ext cx="1463040" cy="4337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7717155" y="5647055"/>
            <a:ext cx="1596390" cy="4171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3" grpId="0" bldLvl="0" animBg="1"/>
      <p:bldP spid="5" grpId="0" bldLvl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6019" y="1488109"/>
            <a:ext cx="6124713" cy="479789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8958" y="1463826"/>
            <a:ext cx="4383570" cy="3930474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58930" y="393101"/>
            <a:ext cx="8993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charset="-122"/>
                <a:ea typeface="微软雅黑" charset="-122"/>
                <a:cs typeface="Arial" panose="020B0604020202090204" pitchFamily="34" charset="0"/>
              </a:rPr>
              <a:t>Memory</a:t>
            </a:r>
            <a:endParaRPr lang="en-US" altLang="zh-CN" sz="2800" b="1" dirty="0">
              <a:latin typeface="微软雅黑" charset="-122"/>
              <a:ea typeface="微软雅黑" charset="-122"/>
              <a:cs typeface="Arial" panose="020B0604020202090204" pitchFamily="34" charset="0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2685761" y="191872"/>
            <a:ext cx="7340600" cy="693336"/>
            <a:chOff x="2317814" y="191872"/>
            <a:chExt cx="7340600" cy="693336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17814" y="191872"/>
              <a:ext cx="7340600" cy="622300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972612" y="453408"/>
              <a:ext cx="482600" cy="431800"/>
            </a:xfrm>
            <a:prstGeom prst="rect">
              <a:avLst/>
            </a:prstGeom>
          </p:spPr>
        </p:pic>
      </p:grpSp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609" y="5600336"/>
            <a:ext cx="2948185" cy="213212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2850" y="5813548"/>
            <a:ext cx="591670" cy="317974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6019" y="1488109"/>
            <a:ext cx="6124713" cy="479789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8958" y="1463826"/>
            <a:ext cx="4383570" cy="3930474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58930" y="393101"/>
            <a:ext cx="8993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charset="-122"/>
                <a:ea typeface="微软雅黑" charset="-122"/>
                <a:cs typeface="Arial" panose="020B0604020202090204" pitchFamily="34" charset="0"/>
              </a:rPr>
              <a:t>Memory</a:t>
            </a:r>
            <a:endParaRPr lang="en-US" altLang="zh-CN" sz="2800" b="1" dirty="0">
              <a:latin typeface="微软雅黑" charset="-122"/>
              <a:ea typeface="微软雅黑" charset="-122"/>
              <a:cs typeface="Arial" panose="020B0604020202090204" pitchFamily="34" charset="0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2685761" y="191872"/>
            <a:ext cx="7340600" cy="693336"/>
            <a:chOff x="2317814" y="191872"/>
            <a:chExt cx="7340600" cy="693336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17814" y="191872"/>
              <a:ext cx="7340600" cy="622300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972612" y="453408"/>
              <a:ext cx="482600" cy="431800"/>
            </a:xfrm>
            <a:prstGeom prst="rect">
              <a:avLst/>
            </a:prstGeom>
          </p:spPr>
        </p:pic>
      </p:grpSp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2092" y="5793450"/>
            <a:ext cx="591670" cy="317974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6019" y="1488109"/>
            <a:ext cx="6124713" cy="479789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8958" y="1463826"/>
            <a:ext cx="4383570" cy="3930474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58930" y="393101"/>
            <a:ext cx="8993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charset="-122"/>
                <a:ea typeface="微软雅黑" charset="-122"/>
                <a:cs typeface="Arial" panose="020B0604020202090204" pitchFamily="34" charset="0"/>
              </a:rPr>
              <a:t>Memory</a:t>
            </a:r>
            <a:endParaRPr lang="en-US" altLang="zh-CN" sz="2800" b="1" dirty="0">
              <a:latin typeface="微软雅黑" charset="-122"/>
              <a:ea typeface="微软雅黑" charset="-122"/>
              <a:cs typeface="Arial" panose="020B0604020202090204" pitchFamily="34" charset="0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2685761" y="191872"/>
            <a:ext cx="7340600" cy="693336"/>
            <a:chOff x="2317814" y="191872"/>
            <a:chExt cx="7340600" cy="693336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17814" y="191872"/>
              <a:ext cx="7340600" cy="622300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972612" y="453408"/>
              <a:ext cx="482600" cy="4318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89395" y="1549110"/>
            <a:ext cx="6346135" cy="2429481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6135" y="3429064"/>
            <a:ext cx="4310119" cy="28054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58930" y="393101"/>
            <a:ext cx="8993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charset="-122"/>
                <a:ea typeface="微软雅黑" charset="-122"/>
                <a:cs typeface="Arial" panose="020B0604020202090204" pitchFamily="34" charset="0"/>
              </a:rPr>
              <a:t>New PC</a:t>
            </a:r>
            <a:endParaRPr lang="en-US" altLang="zh-CN" sz="2800" b="1" dirty="0">
              <a:latin typeface="微软雅黑" charset="-122"/>
              <a:ea typeface="微软雅黑" charset="-122"/>
              <a:cs typeface="Arial" panose="020B0604020202090204" pitchFamily="34" charset="0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2685761" y="191872"/>
            <a:ext cx="7340600" cy="693336"/>
            <a:chOff x="2317814" y="191872"/>
            <a:chExt cx="7340600" cy="693336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17814" y="191872"/>
              <a:ext cx="7340600" cy="622300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972612" y="453408"/>
              <a:ext cx="482600" cy="431800"/>
            </a:xfrm>
            <a:prstGeom prst="rect">
              <a:avLst/>
            </a:prstGeom>
          </p:spPr>
        </p:pic>
      </p:grpSp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93560" y="1800263"/>
            <a:ext cx="5741969" cy="2588857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89395" y="1549110"/>
            <a:ext cx="6346135" cy="2429481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6135" y="3429064"/>
            <a:ext cx="4310119" cy="28054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58930" y="393101"/>
            <a:ext cx="8993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charset="-122"/>
                <a:ea typeface="微软雅黑" charset="-122"/>
                <a:cs typeface="Arial" panose="020B0604020202090204" pitchFamily="34" charset="0"/>
              </a:rPr>
              <a:t>New PC</a:t>
            </a:r>
            <a:endParaRPr lang="en-US" altLang="zh-CN" sz="2800" b="1" dirty="0">
              <a:latin typeface="微软雅黑" charset="-122"/>
              <a:ea typeface="微软雅黑" charset="-122"/>
              <a:cs typeface="Arial" panose="020B0604020202090204" pitchFamily="34" charset="0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2685761" y="191872"/>
            <a:ext cx="7340600" cy="693336"/>
            <a:chOff x="2317814" y="191872"/>
            <a:chExt cx="7340600" cy="693336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17814" y="191872"/>
              <a:ext cx="7340600" cy="622300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972612" y="453408"/>
              <a:ext cx="482600" cy="4318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文本框 6"/>
          <p:cNvSpPr txBox="1"/>
          <p:nvPr/>
        </p:nvSpPr>
        <p:spPr>
          <a:xfrm>
            <a:off x="994301" y="3075057"/>
            <a:ext cx="89930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000" b="1" dirty="0">
                <a:latin typeface="Arial" panose="020B0604020202090204" pitchFamily="34" charset="0"/>
                <a:cs typeface="Arial" panose="020B0604020202090204" pitchFamily="34" charset="0"/>
              </a:rPr>
              <a:t>Processor Arch: Pipelined</a:t>
            </a:r>
            <a:endParaRPr lang="en-US" altLang="zh-CN" sz="4000" b="1" dirty="0"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940770"/>
          </a:xfrm>
          <a:noFill/>
        </p:spPr>
        <p:txBody>
          <a:bodyPr wrap="square" rtlCol="0">
            <a:spAutoFit/>
          </a:bodyPr>
          <a:lstStyle/>
          <a:p>
            <a:pPr marL="0"/>
            <a:r>
              <a:rPr lang="en-US" altLang="zh-CN" sz="2400" dirty="0">
                <a:latin typeface="微软雅黑" charset="-122"/>
                <a:ea typeface="微软雅黑" charset="-122"/>
                <a:cs typeface="Arial" panose="020B0604020202090204" pitchFamily="34" charset="0"/>
              </a:rPr>
              <a:t>Throughput and latency change</a:t>
            </a:r>
            <a:endParaRPr lang="en-US" altLang="zh-CN" sz="2400" dirty="0">
              <a:latin typeface="微软雅黑" charset="-122"/>
              <a:ea typeface="微软雅黑" charset="-122"/>
              <a:cs typeface="Arial" panose="020B0604020202090204" pitchFamily="34" charset="0"/>
            </a:endParaRPr>
          </a:p>
          <a:p>
            <a:pPr marL="0"/>
            <a:endParaRPr lang="zh-CN" altLang="en-US" b="1" dirty="0">
              <a:latin typeface="微软雅黑" charset="-122"/>
              <a:ea typeface="微软雅黑" charset="-122"/>
              <a:cs typeface="Arial" panose="020B0604020202090204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61025" y="985421"/>
            <a:ext cx="11469950" cy="457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258930" y="393101"/>
            <a:ext cx="8993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charset="-122"/>
                <a:ea typeface="微软雅黑" charset="-122"/>
                <a:cs typeface="Arial" panose="020B0604020202090204" pitchFamily="34" charset="0"/>
              </a:rPr>
              <a:t>Pipeline Basics</a:t>
            </a:r>
            <a:endParaRPr lang="en-US" altLang="zh-CN" sz="2800" b="1" dirty="0">
              <a:latin typeface="微软雅黑" charset="-122"/>
              <a:ea typeface="微软雅黑" charset="-122"/>
              <a:cs typeface="Arial" panose="020B060402020209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47172" y="1869883"/>
            <a:ext cx="8897655" cy="4712845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/>
          <a:lstStyle/>
          <a:p>
            <a:r>
              <a:rPr lang="en-US" altLang="zh-CN" sz="2400" dirty="0">
                <a:latin typeface="微软雅黑" charset="-122"/>
                <a:ea typeface="微软雅黑" charset="-122"/>
              </a:rPr>
              <a:t>Critical moments</a:t>
            </a:r>
            <a:endParaRPr lang="zh-CN" altLang="en-US" sz="2400" dirty="0">
              <a:latin typeface="微软雅黑" charset="-122"/>
              <a:ea typeface="微软雅黑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61025" y="985421"/>
            <a:ext cx="11469950" cy="457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258930" y="393101"/>
            <a:ext cx="8993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charset="-122"/>
                <a:ea typeface="微软雅黑" charset="-122"/>
                <a:cs typeface="Arial" panose="020B0604020202090204" pitchFamily="34" charset="0"/>
              </a:rPr>
              <a:t>Pipeline Basics</a:t>
            </a:r>
            <a:endParaRPr lang="en-US" altLang="zh-CN" sz="2800" b="1" dirty="0">
              <a:latin typeface="微软雅黑" charset="-122"/>
              <a:ea typeface="微软雅黑" charset="-122"/>
              <a:cs typeface="Arial" panose="020B0604020202090204" pitchFamily="3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6375" y="1622121"/>
            <a:ext cx="5128164" cy="5235879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3263" y="3453324"/>
            <a:ext cx="4818342" cy="3463463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>
            <a:normAutofit/>
          </a:bodyPr>
          <a:lstStyle/>
          <a:p>
            <a:pPr marL="28575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US" altLang="zh-CN" sz="2400" b="1" dirty="0">
                <a:latin typeface="微软雅黑" charset="-122"/>
                <a:ea typeface="微软雅黑" charset="-122"/>
              </a:rPr>
              <a:t>Limitations of pipelining</a:t>
            </a:r>
            <a:endParaRPr lang="en-US" altLang="zh-CN" sz="2400" b="1" dirty="0">
              <a:latin typeface="微软雅黑" charset="-122"/>
              <a:ea typeface="微软雅黑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US" altLang="zh-CN" sz="2400" dirty="0">
                <a:latin typeface="微软雅黑" charset="-122"/>
                <a:ea typeface="微软雅黑" charset="-122"/>
              </a:rPr>
              <a:t>Nonuniform partitioning</a:t>
            </a:r>
            <a:endParaRPr lang="en-US" altLang="zh-CN" sz="2400" dirty="0">
              <a:latin typeface="微软雅黑" charset="-122"/>
              <a:ea typeface="微软雅黑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US" altLang="zh-CN" sz="2400" dirty="0">
                <a:latin typeface="微软雅黑" charset="-122"/>
                <a:ea typeface="微软雅黑" charset="-122"/>
              </a:rPr>
              <a:t>Decreasing returns to pipeline depth</a:t>
            </a:r>
            <a:endParaRPr lang="en-US" altLang="zh-CN" sz="2400" dirty="0">
              <a:latin typeface="微软雅黑" charset="-122"/>
              <a:ea typeface="微软雅黑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US" altLang="zh-CN" sz="2400" b="1" dirty="0">
                <a:latin typeface="微软雅黑" charset="-122"/>
                <a:ea typeface="微软雅黑" charset="-122"/>
              </a:rPr>
              <a:t>Stages</a:t>
            </a:r>
            <a:endParaRPr lang="en-US" altLang="zh-CN" sz="2400" b="1" dirty="0">
              <a:latin typeface="微软雅黑" charset="-122"/>
              <a:ea typeface="微软雅黑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US" altLang="zh-CN" sz="2400" dirty="0">
                <a:latin typeface="微软雅黑" charset="-122"/>
                <a:ea typeface="微软雅黑" charset="-122"/>
              </a:rPr>
              <a:t>AMD Zen2(3</a:t>
            </a:r>
            <a:r>
              <a:rPr lang="en-US" altLang="zh-CN" sz="2400" baseline="30000" dirty="0">
                <a:latin typeface="微软雅黑" charset="-122"/>
                <a:ea typeface="微软雅黑" charset="-122"/>
              </a:rPr>
              <a:t>th </a:t>
            </a:r>
            <a:r>
              <a:rPr lang="en-US" altLang="zh-CN" sz="2400" dirty="0">
                <a:latin typeface="微软雅黑" charset="-122"/>
                <a:ea typeface="微软雅黑" charset="-122"/>
              </a:rPr>
              <a:t>Gen Ryzen): 19 stages</a:t>
            </a:r>
            <a:endParaRPr lang="en-US" altLang="zh-CN" sz="2400" dirty="0">
              <a:latin typeface="微软雅黑" charset="-122"/>
              <a:ea typeface="微软雅黑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US" altLang="zh-CN" sz="2400" dirty="0">
                <a:latin typeface="微软雅黑" charset="-122"/>
                <a:ea typeface="微软雅黑" charset="-122"/>
              </a:rPr>
              <a:t>Intel Ice Lake(10</a:t>
            </a:r>
            <a:r>
              <a:rPr lang="en-US" altLang="zh-CN" sz="2400" baseline="30000" dirty="0">
                <a:latin typeface="微软雅黑" charset="-122"/>
                <a:ea typeface="微软雅黑" charset="-122"/>
              </a:rPr>
              <a:t>th</a:t>
            </a:r>
            <a:r>
              <a:rPr lang="en-US" altLang="zh-CN" sz="2400" dirty="0">
                <a:latin typeface="微软雅黑" charset="-122"/>
                <a:ea typeface="微软雅黑" charset="-122"/>
              </a:rPr>
              <a:t> Gen core): 14-19 stages</a:t>
            </a:r>
            <a:endParaRPr lang="en-US" altLang="zh-CN" sz="2400" dirty="0">
              <a:latin typeface="微软雅黑" charset="-122"/>
              <a:ea typeface="微软雅黑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61025" y="985421"/>
            <a:ext cx="11469950" cy="457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258930" y="393101"/>
            <a:ext cx="8993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charset="-122"/>
                <a:ea typeface="微软雅黑" charset="-122"/>
                <a:cs typeface="Arial" panose="020B0604020202090204" pitchFamily="34" charset="0"/>
              </a:rPr>
              <a:t>Pipeline Basics</a:t>
            </a:r>
            <a:endParaRPr lang="en-US" altLang="zh-CN" sz="2800" b="1" dirty="0">
              <a:latin typeface="微软雅黑" charset="-122"/>
              <a:ea typeface="微软雅黑" charset="-122"/>
              <a:cs typeface="Arial" panose="020B0604020202090204" pitchFamily="34" charset="0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361025" y="985421"/>
            <a:ext cx="11469950" cy="457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258930" y="393101"/>
            <a:ext cx="8993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charset="-122"/>
                <a:ea typeface="微软雅黑" charset="-122"/>
                <a:cs typeface="Arial" panose="020B0604020202090204" pitchFamily="34" charset="0"/>
              </a:rPr>
              <a:t>SEQ-&gt;SEQ+</a:t>
            </a:r>
            <a:endParaRPr lang="en-US" altLang="zh-CN" sz="2800" b="1" dirty="0">
              <a:latin typeface="微软雅黑" charset="-122"/>
              <a:ea typeface="微软雅黑" charset="-122"/>
              <a:cs typeface="Arial" panose="020B0604020202090204" pitchFamily="34" charset="0"/>
            </a:endParaRPr>
          </a:p>
        </p:txBody>
      </p:sp>
      <p:pic>
        <p:nvPicPr>
          <p:cNvPr id="9" name="内容占位符 8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957828" y="2214714"/>
            <a:ext cx="8276343" cy="2518246"/>
          </a:xfr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16976" y="1428509"/>
            <a:ext cx="3695550" cy="316761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687" y="2151537"/>
            <a:ext cx="5442427" cy="78110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687" y="3226930"/>
            <a:ext cx="5810374" cy="50201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687" y="4093142"/>
            <a:ext cx="3439165" cy="259559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2988" y="4815552"/>
            <a:ext cx="7448324" cy="855394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258930" y="393101"/>
            <a:ext cx="8993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charset="-122"/>
                <a:ea typeface="微软雅黑" charset="-122"/>
                <a:cs typeface="Arial" panose="020B0604020202090204" pitchFamily="34" charset="0"/>
              </a:rPr>
              <a:t>Fetch</a:t>
            </a:r>
            <a:endParaRPr lang="en-US" altLang="zh-CN" sz="2800" b="1" dirty="0">
              <a:latin typeface="微软雅黑" charset="-122"/>
              <a:ea typeface="微软雅黑" charset="-122"/>
              <a:cs typeface="Arial" panose="020B0604020202090204" pitchFamily="34" charset="0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2685761" y="191872"/>
            <a:ext cx="7340600" cy="693336"/>
            <a:chOff x="2317814" y="191872"/>
            <a:chExt cx="7340600" cy="693336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317814" y="191872"/>
              <a:ext cx="7340600" cy="622300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972612" y="453408"/>
              <a:ext cx="482600" cy="431800"/>
            </a:xfrm>
            <a:prstGeom prst="rect">
              <a:avLst/>
            </a:prstGeom>
          </p:spPr>
        </p:pic>
      </p:grpSp>
      <p:pic>
        <p:nvPicPr>
          <p:cNvPr id="11" name="图片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71911" y="5981523"/>
            <a:ext cx="2705100" cy="6604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63457" y="4596123"/>
            <a:ext cx="2705100" cy="66040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66010" y="3400442"/>
            <a:ext cx="3695550" cy="66040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38572" y="2315040"/>
            <a:ext cx="2912374" cy="66040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35956" y="1983147"/>
            <a:ext cx="2705100" cy="66040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65427" y="5096268"/>
            <a:ext cx="5540860" cy="66040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41692" y="4657676"/>
            <a:ext cx="2705100" cy="66040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361025" y="985421"/>
            <a:ext cx="11469950" cy="457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258930" y="393101"/>
            <a:ext cx="8993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charset="-122"/>
                <a:ea typeface="微软雅黑" charset="-122"/>
                <a:cs typeface="Arial" panose="020B0604020202090204" pitchFamily="34" charset="0"/>
              </a:rPr>
              <a:t>SEQ-&gt;SEQ+</a:t>
            </a:r>
            <a:endParaRPr lang="en-US" altLang="zh-CN" sz="2800" b="1" dirty="0">
              <a:latin typeface="微软雅黑" charset="-122"/>
              <a:ea typeface="微软雅黑" charset="-122"/>
              <a:cs typeface="Arial" panose="020B0604020202090204" pitchFamily="34" charset="0"/>
            </a:endParaRPr>
          </a:p>
        </p:txBody>
      </p:sp>
      <p:pic>
        <p:nvPicPr>
          <p:cNvPr id="10" name="内容占位符 9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266067" y="1031140"/>
            <a:ext cx="4285833" cy="5826860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6456941" y="1031140"/>
            <a:ext cx="3993072" cy="5826860"/>
            <a:chOff x="6456941" y="1031140"/>
            <a:chExt cx="3993072" cy="5826860"/>
          </a:xfrm>
        </p:grpSpPr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56941" y="1031140"/>
              <a:ext cx="3993072" cy="5826860"/>
            </a:xfrm>
            <a:prstGeom prst="rect">
              <a:avLst/>
            </a:prstGeom>
          </p:spPr>
        </p:pic>
        <p:sp>
          <p:nvSpPr>
            <p:cNvPr id="13" name="矩形 12"/>
            <p:cNvSpPr/>
            <p:nvPr/>
          </p:nvSpPr>
          <p:spPr>
            <a:xfrm>
              <a:off x="7212207" y="5930900"/>
              <a:ext cx="2010373" cy="69215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4" name="矩形 13"/>
          <p:cNvSpPr/>
          <p:nvPr/>
        </p:nvSpPr>
        <p:spPr>
          <a:xfrm>
            <a:off x="1832487" y="1118020"/>
            <a:ext cx="2434713" cy="6921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521241"/>
            <a:ext cx="10515600" cy="435133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charset="-122"/>
                <a:ea typeface="微软雅黑" charset="-122"/>
              </a:rPr>
              <a:t>Circuit retiming</a:t>
            </a:r>
            <a:endParaRPr lang="en-US" altLang="zh-CN" sz="2400" dirty="0">
              <a:latin typeface="微软雅黑" charset="-122"/>
              <a:ea typeface="微软雅黑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charset="-122"/>
                <a:ea typeface="微软雅黑" charset="-122"/>
              </a:rPr>
              <a:t>PC update stage</a:t>
            </a:r>
            <a:endParaRPr lang="en-US" altLang="zh-CN" sz="2400" dirty="0">
              <a:latin typeface="微软雅黑" charset="-122"/>
              <a:ea typeface="微软雅黑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charset="-122"/>
                <a:ea typeface="微软雅黑" charset="-122"/>
              </a:rPr>
              <a:t>No hardware PC registers</a:t>
            </a:r>
            <a:endParaRPr lang="en-US" altLang="zh-CN" sz="2400" dirty="0">
              <a:latin typeface="微软雅黑" charset="-122"/>
              <a:ea typeface="微软雅黑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61025" y="985421"/>
            <a:ext cx="11469950" cy="457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258930" y="393101"/>
            <a:ext cx="8993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charset="-122"/>
                <a:ea typeface="微软雅黑" charset="-122"/>
                <a:cs typeface="Arial" panose="020B0604020202090204" pitchFamily="34" charset="0"/>
              </a:rPr>
              <a:t>SEQ-&gt;SEQ+</a:t>
            </a:r>
            <a:endParaRPr lang="en-US" altLang="zh-CN" sz="2800" b="1" dirty="0">
              <a:latin typeface="微软雅黑" charset="-122"/>
              <a:ea typeface="微软雅黑" charset="-122"/>
              <a:cs typeface="Arial" panose="020B0604020202090204" pitchFamily="34" charset="0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6456940" y="34759"/>
            <a:ext cx="4675879" cy="6823241"/>
            <a:chOff x="6456941" y="1031140"/>
            <a:chExt cx="3993072" cy="5826860"/>
          </a:xfrm>
        </p:grpSpPr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6456941" y="1031140"/>
              <a:ext cx="3993072" cy="5826860"/>
            </a:xfrm>
            <a:prstGeom prst="rect">
              <a:avLst/>
            </a:prstGeom>
          </p:spPr>
        </p:pic>
        <p:sp>
          <p:nvSpPr>
            <p:cNvPr id="10" name="矩形 9"/>
            <p:cNvSpPr/>
            <p:nvPr/>
          </p:nvSpPr>
          <p:spPr>
            <a:xfrm>
              <a:off x="7212207" y="5930900"/>
              <a:ext cx="2010373" cy="69215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361025" y="985421"/>
            <a:ext cx="11469950" cy="457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258930" y="393101"/>
            <a:ext cx="8993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charset="-122"/>
                <a:ea typeface="微软雅黑" charset="-122"/>
                <a:cs typeface="Arial" panose="020B0604020202090204" pitchFamily="34" charset="0"/>
              </a:rPr>
              <a:t>SEQ+-&gt;PIPE-</a:t>
            </a:r>
            <a:endParaRPr lang="en-US" altLang="zh-CN" sz="2800" b="1" dirty="0">
              <a:latin typeface="微软雅黑" charset="-122"/>
              <a:ea typeface="微软雅黑" charset="-122"/>
              <a:cs typeface="Arial" panose="020B0604020202090204" pitchFamily="34" charset="0"/>
            </a:endParaRPr>
          </a:p>
        </p:txBody>
      </p:sp>
      <p:pic>
        <p:nvPicPr>
          <p:cNvPr id="10" name="内容占位符 9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992064" y="1029506"/>
            <a:ext cx="4534887" cy="5828494"/>
          </a:xfr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5049" y="1031140"/>
            <a:ext cx="3993071" cy="5826860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7146099" y="6191249"/>
            <a:ext cx="471520" cy="25241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8101208" y="4471662"/>
            <a:ext cx="364136" cy="25035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392488"/>
            <a:ext cx="4784124" cy="4351338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charset="-122"/>
                <a:ea typeface="微软雅黑" charset="-122"/>
              </a:rPr>
              <a:t>Adding pipeline registers</a:t>
            </a:r>
            <a:endParaRPr lang="en-US" altLang="zh-CN" sz="2400" dirty="0">
              <a:latin typeface="微软雅黑" charset="-122"/>
              <a:ea typeface="微软雅黑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b="1" dirty="0">
                <a:latin typeface="微软雅黑" charset="-122"/>
                <a:ea typeface="微软雅黑" charset="-122"/>
              </a:rPr>
              <a:t>Select PC</a:t>
            </a:r>
            <a:endParaRPr lang="en-US" altLang="zh-CN" sz="2400" b="1" dirty="0">
              <a:latin typeface="微软雅黑" charset="-122"/>
              <a:ea typeface="微软雅黑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b="1" dirty="0">
                <a:latin typeface="微软雅黑" charset="-122"/>
                <a:ea typeface="微软雅黑" charset="-122"/>
              </a:rPr>
              <a:t>Select A: </a:t>
            </a:r>
            <a:r>
              <a:rPr lang="en-US" altLang="zh-CN" sz="2400" dirty="0">
                <a:latin typeface="微软雅黑" charset="-122"/>
                <a:ea typeface="微软雅黑" charset="-122"/>
              </a:rPr>
              <a:t>Since </a:t>
            </a:r>
            <a:r>
              <a:rPr lang="en-US" altLang="zh-CN" sz="2400" dirty="0" err="1">
                <a:latin typeface="微软雅黑" charset="-122"/>
                <a:ea typeface="微软雅黑" charset="-122"/>
              </a:rPr>
              <a:t>valP</a:t>
            </a:r>
            <a:r>
              <a:rPr lang="en-US" altLang="zh-CN" sz="2400" dirty="0">
                <a:latin typeface="微软雅黑" charset="-122"/>
                <a:ea typeface="微软雅黑" charset="-122"/>
              </a:rPr>
              <a:t> is only used in the Memory period of call and in the Execute period of </a:t>
            </a:r>
            <a:r>
              <a:rPr lang="en-US" altLang="zh-CN" sz="2400" dirty="0" err="1">
                <a:latin typeface="微软雅黑" charset="-122"/>
                <a:ea typeface="微软雅黑" charset="-122"/>
              </a:rPr>
              <a:t>jXX</a:t>
            </a:r>
            <a:r>
              <a:rPr lang="en-US" altLang="zh-CN" sz="2400" dirty="0">
                <a:latin typeface="微软雅黑" charset="-122"/>
                <a:ea typeface="微软雅黑" charset="-122"/>
              </a:rPr>
              <a:t> and both of them do not need </a:t>
            </a:r>
            <a:r>
              <a:rPr lang="en-US" altLang="zh-CN" sz="2400" dirty="0" err="1">
                <a:latin typeface="微软雅黑" charset="-122"/>
                <a:ea typeface="微软雅黑" charset="-122"/>
              </a:rPr>
              <a:t>valA</a:t>
            </a:r>
            <a:r>
              <a:rPr lang="en-US" altLang="zh-CN" sz="2400" dirty="0">
                <a:latin typeface="微软雅黑" charset="-122"/>
                <a:ea typeface="微软雅黑" charset="-122"/>
              </a:rPr>
              <a:t>,  Select A module is used to reduce the number of registers</a:t>
            </a:r>
            <a:r>
              <a:rPr lang="en-US" altLang="zh-CN" dirty="0"/>
              <a:t>.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361025" y="985421"/>
            <a:ext cx="11469950" cy="457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258930" y="393101"/>
            <a:ext cx="8993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charset="-122"/>
                <a:ea typeface="微软雅黑" charset="-122"/>
                <a:cs typeface="Arial" panose="020B0604020202090204" pitchFamily="34" charset="0"/>
              </a:rPr>
              <a:t>SEQ+-&gt;PIPE-</a:t>
            </a:r>
            <a:endParaRPr lang="en-US" altLang="zh-CN" sz="2800" b="1" dirty="0">
              <a:latin typeface="微软雅黑" charset="-122"/>
              <a:ea typeface="微软雅黑" charset="-122"/>
              <a:cs typeface="Arial" panose="020B0604020202090204" pitchFamily="34" charset="0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6028050" y="45720"/>
            <a:ext cx="5252895" cy="6751320"/>
            <a:chOff x="5992064" y="1029506"/>
            <a:chExt cx="4534887" cy="5828494"/>
          </a:xfrm>
        </p:grpSpPr>
        <p:pic>
          <p:nvPicPr>
            <p:cNvPr id="11" name="内容占位符 9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5992064" y="1029506"/>
              <a:ext cx="4534887" cy="5828494"/>
            </a:xfrm>
            <a:prstGeom prst="rect">
              <a:avLst/>
            </a:prstGeom>
          </p:spPr>
        </p:pic>
        <p:sp>
          <p:nvSpPr>
            <p:cNvPr id="12" name="矩形 11"/>
            <p:cNvSpPr/>
            <p:nvPr/>
          </p:nvSpPr>
          <p:spPr>
            <a:xfrm>
              <a:off x="7146099" y="6191249"/>
              <a:ext cx="471520" cy="252413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8101208" y="4471662"/>
              <a:ext cx="364136" cy="25035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272933"/>
            <a:ext cx="10515600" cy="4351338"/>
          </a:xfrm>
        </p:spPr>
        <p:txBody>
          <a:bodyPr/>
          <a:lstStyle/>
          <a:p>
            <a:r>
              <a:rPr lang="en-US" altLang="zh-CN" sz="2400" dirty="0">
                <a:latin typeface="微软雅黑" charset="-122"/>
                <a:ea typeface="微软雅黑" charset="-122"/>
              </a:rPr>
              <a:t>Data hazard</a:t>
            </a:r>
            <a:endParaRPr lang="en-US" altLang="zh-CN" sz="2400" dirty="0">
              <a:latin typeface="微软雅黑" charset="-122"/>
              <a:ea typeface="微软雅黑" charset="-122"/>
            </a:endParaRPr>
          </a:p>
          <a:p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endParaRPr lang="en-US" altLang="zh-CN" dirty="0"/>
          </a:p>
          <a:p>
            <a:r>
              <a:rPr lang="en-US" altLang="zh-CN" sz="2400" dirty="0">
                <a:latin typeface="微软雅黑" charset="-122"/>
                <a:ea typeface="微软雅黑" charset="-122"/>
              </a:rPr>
              <a:t>Control hazard</a:t>
            </a:r>
            <a:endParaRPr lang="zh-CN" altLang="en-US" sz="2400" dirty="0">
              <a:latin typeface="微软雅黑" charset="-122"/>
              <a:ea typeface="微软雅黑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61025" y="985421"/>
            <a:ext cx="11469950" cy="457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258930" y="393101"/>
            <a:ext cx="8993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charset="-122"/>
                <a:ea typeface="微软雅黑" charset="-122"/>
                <a:cs typeface="Arial" panose="020B0604020202090204" pitchFamily="34" charset="0"/>
              </a:rPr>
              <a:t>Problems:	Data/Control Dependency</a:t>
            </a:r>
            <a:endParaRPr lang="en-US" altLang="zh-CN" sz="2800" b="1" dirty="0">
              <a:latin typeface="微软雅黑" charset="-122"/>
              <a:ea typeface="微软雅黑" charset="-122"/>
              <a:cs typeface="Arial" panose="020B0604020202090204" pitchFamily="34" charset="0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28479" y="3660242"/>
            <a:ext cx="8125923" cy="246498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4272" y="1419653"/>
            <a:ext cx="6805481" cy="1624104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336030"/>
            <a:ext cx="7152516" cy="4351338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2400" dirty="0">
                <a:latin typeface="微软雅黑" charset="-122"/>
                <a:ea typeface="微软雅黑" charset="-122"/>
              </a:rPr>
              <a:t>Handling </a:t>
            </a:r>
            <a:endParaRPr lang="en-US" altLang="zh-CN" sz="2400" dirty="0">
              <a:latin typeface="微软雅黑" charset="-122"/>
              <a:ea typeface="微软雅黑" charset="-122"/>
            </a:endParaRPr>
          </a:p>
          <a:p>
            <a:pPr marL="0" indent="0">
              <a:buNone/>
            </a:pPr>
            <a:r>
              <a:rPr lang="en-US" altLang="zh-CN" sz="2400" dirty="0">
                <a:latin typeface="微软雅黑" charset="-122"/>
                <a:ea typeface="微软雅黑" charset="-122"/>
              </a:rPr>
              <a:t>data </a:t>
            </a:r>
            <a:endParaRPr lang="en-US" altLang="zh-CN" sz="2400" dirty="0">
              <a:latin typeface="微软雅黑" charset="-122"/>
              <a:ea typeface="微软雅黑" charset="-122"/>
            </a:endParaRPr>
          </a:p>
          <a:p>
            <a:pPr marL="0" indent="0">
              <a:buNone/>
            </a:pPr>
            <a:r>
              <a:rPr lang="en-US" altLang="zh-CN" sz="2400" dirty="0">
                <a:latin typeface="微软雅黑" charset="-122"/>
                <a:ea typeface="微软雅黑" charset="-122"/>
              </a:rPr>
              <a:t>hazard</a:t>
            </a:r>
            <a:endParaRPr lang="en-US" altLang="zh-CN" sz="2400" dirty="0">
              <a:latin typeface="微软雅黑" charset="-122"/>
              <a:ea typeface="微软雅黑" charset="-122"/>
            </a:endParaRPr>
          </a:p>
          <a:p>
            <a:endParaRPr lang="en-US" altLang="zh-CN" sz="2400" dirty="0">
              <a:latin typeface="微软雅黑" charset="-122"/>
              <a:ea typeface="微软雅黑" charset="-122"/>
            </a:endParaRPr>
          </a:p>
          <a:p>
            <a:endParaRPr lang="en-US" altLang="zh-CN" sz="2400" dirty="0">
              <a:latin typeface="微软雅黑" charset="-122"/>
              <a:ea typeface="微软雅黑" charset="-122"/>
            </a:endParaRPr>
          </a:p>
          <a:p>
            <a:pPr marL="0" indent="0">
              <a:buNone/>
            </a:pPr>
            <a:r>
              <a:rPr lang="en-US" altLang="zh-CN" sz="2400" dirty="0">
                <a:latin typeface="微软雅黑" charset="-122"/>
                <a:ea typeface="微软雅黑" charset="-122"/>
              </a:rPr>
              <a:t>Handling</a:t>
            </a:r>
            <a:r>
              <a:rPr lang="zh-CN" altLang="en-US" sz="2400" dirty="0">
                <a:latin typeface="微软雅黑" charset="-122"/>
                <a:ea typeface="微软雅黑" charset="-122"/>
              </a:rPr>
              <a:t> </a:t>
            </a:r>
            <a:endParaRPr lang="en-US" altLang="zh-CN" sz="2400" dirty="0">
              <a:latin typeface="微软雅黑" charset="-122"/>
              <a:ea typeface="微软雅黑" charset="-122"/>
            </a:endParaRPr>
          </a:p>
          <a:p>
            <a:pPr marL="0" indent="0">
              <a:buNone/>
            </a:pPr>
            <a:r>
              <a:rPr lang="en-US" altLang="zh-CN" sz="2400" dirty="0">
                <a:latin typeface="微软雅黑" charset="-122"/>
                <a:ea typeface="微软雅黑" charset="-122"/>
              </a:rPr>
              <a:t>control </a:t>
            </a:r>
            <a:endParaRPr lang="en-US" altLang="zh-CN" sz="2400" dirty="0">
              <a:latin typeface="微软雅黑" charset="-122"/>
              <a:ea typeface="微软雅黑" charset="-122"/>
            </a:endParaRPr>
          </a:p>
          <a:p>
            <a:pPr marL="0" indent="0">
              <a:buNone/>
            </a:pPr>
            <a:r>
              <a:rPr lang="en-US" altLang="zh-CN" sz="2400" dirty="0">
                <a:latin typeface="微软雅黑" charset="-122"/>
                <a:ea typeface="微软雅黑" charset="-122"/>
              </a:rPr>
              <a:t>hazard</a:t>
            </a:r>
            <a:endParaRPr lang="en-US" altLang="zh-CN" sz="2400" dirty="0">
              <a:latin typeface="微软雅黑" charset="-122"/>
              <a:ea typeface="微软雅黑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61025" y="985421"/>
            <a:ext cx="11469950" cy="457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258930" y="393101"/>
            <a:ext cx="8993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charset="-122"/>
                <a:ea typeface="微软雅黑" charset="-122"/>
                <a:cs typeface="Arial" panose="020B0604020202090204" pitchFamily="34" charset="0"/>
              </a:rPr>
              <a:t>A Simple Solution:</a:t>
            </a:r>
            <a:r>
              <a:rPr lang="zh-CN" altLang="en-US" sz="2800" b="1" dirty="0">
                <a:latin typeface="微软雅黑" charset="-122"/>
                <a:ea typeface="微软雅黑" charset="-122"/>
                <a:cs typeface="Arial" panose="020B0604020202090204" pitchFamily="34" charset="0"/>
              </a:rPr>
              <a:t> </a:t>
            </a:r>
            <a:r>
              <a:rPr lang="en-US" altLang="zh-CN" sz="2800" b="1" dirty="0">
                <a:latin typeface="微软雅黑" charset="-122"/>
                <a:ea typeface="微软雅黑" charset="-122"/>
                <a:cs typeface="Arial" panose="020B0604020202090204" pitchFamily="34" charset="0"/>
              </a:rPr>
              <a:t>Bubbles and Stalls</a:t>
            </a:r>
            <a:endParaRPr lang="en-US" altLang="zh-CN" sz="2800" b="1" dirty="0">
              <a:latin typeface="微软雅黑" charset="-122"/>
              <a:ea typeface="微软雅黑" charset="-122"/>
              <a:cs typeface="Arial" panose="020B0604020202090204" pitchFamily="3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68460" y="1100240"/>
            <a:ext cx="8254652" cy="2543662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8460" y="3714294"/>
            <a:ext cx="8292013" cy="2497943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361025" y="985421"/>
            <a:ext cx="11469950" cy="457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258930" y="393101"/>
            <a:ext cx="8993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charset="-122"/>
                <a:ea typeface="微软雅黑" charset="-122"/>
                <a:cs typeface="Arial" panose="020B0604020202090204" pitchFamily="34" charset="0"/>
              </a:rPr>
              <a:t>Another Solution: Forward</a:t>
            </a:r>
            <a:endParaRPr lang="en-US" altLang="zh-CN" sz="2800" b="1" dirty="0">
              <a:latin typeface="微软雅黑" charset="-122"/>
              <a:ea typeface="微软雅黑" charset="-122"/>
              <a:cs typeface="Arial" panose="020B0604020202090204" pitchFamily="34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58930" y="1299050"/>
            <a:ext cx="3027967" cy="45550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US" altLang="zh-CN" sz="2000" dirty="0">
                <a:latin typeface="微软雅黑" charset="-122"/>
                <a:ea typeface="微软雅黑" charset="-122"/>
              </a:rPr>
              <a:t>Need the data that has not written back to the registers when decoding.</a:t>
            </a:r>
            <a:endParaRPr lang="en-US" altLang="zh-CN" sz="2000" dirty="0">
              <a:latin typeface="微软雅黑" charset="-122"/>
              <a:ea typeface="微软雅黑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US" altLang="zh-CN" sz="2000" b="1" dirty="0">
                <a:latin typeface="微软雅黑" charset="-122"/>
                <a:ea typeface="微软雅黑" charset="-122"/>
              </a:rPr>
              <a:t>Principle: Try to use forward. If failed, use stall.</a:t>
            </a:r>
            <a:endParaRPr lang="en-US" altLang="zh-CN" sz="2000" b="1" dirty="0">
              <a:latin typeface="微软雅黑" charset="-122"/>
              <a:ea typeface="微软雅黑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US" altLang="zh-CN" sz="2000" dirty="0" err="1">
                <a:latin typeface="微软雅黑" charset="-122"/>
                <a:ea typeface="微软雅黑" charset="-122"/>
              </a:rPr>
              <a:t>Sel+Fwd</a:t>
            </a:r>
            <a:r>
              <a:rPr lang="en-US" altLang="zh-CN" sz="2000" dirty="0">
                <a:latin typeface="微软雅黑" charset="-122"/>
                <a:ea typeface="微软雅黑" charset="-122"/>
              </a:rPr>
              <a:t> A</a:t>
            </a:r>
            <a:endParaRPr lang="en-US" altLang="zh-CN" sz="2000" dirty="0">
              <a:latin typeface="微软雅黑" charset="-122"/>
              <a:ea typeface="微软雅黑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US" altLang="zh-CN" sz="2000" dirty="0" err="1">
                <a:latin typeface="微软雅黑" charset="-122"/>
                <a:ea typeface="微软雅黑" charset="-122"/>
              </a:rPr>
              <a:t>Fwd</a:t>
            </a:r>
            <a:r>
              <a:rPr lang="en-US" altLang="zh-CN" sz="2000" dirty="0">
                <a:latin typeface="微软雅黑" charset="-122"/>
                <a:ea typeface="微软雅黑" charset="-122"/>
              </a:rPr>
              <a:t> B</a:t>
            </a:r>
            <a:endParaRPr lang="en-US" altLang="zh-CN" sz="2000" dirty="0">
              <a:latin typeface="微软雅黑" charset="-122"/>
              <a:ea typeface="微软雅黑" charset="-122"/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endParaRPr lang="en-US" altLang="zh-CN" sz="2000" dirty="0"/>
          </a:p>
        </p:txBody>
      </p:sp>
      <p:pic>
        <p:nvPicPr>
          <p:cNvPr id="7" name="内容占位符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35006" y="1031140"/>
            <a:ext cx="4537394" cy="5831716"/>
          </a:xfrm>
          <a:prstGeom prst="rect">
            <a:avLst/>
          </a:prstGeom>
        </p:spPr>
      </p:pic>
      <p:grpSp>
        <p:nvGrpSpPr>
          <p:cNvPr id="12" name="组合 11"/>
          <p:cNvGrpSpPr/>
          <p:nvPr/>
        </p:nvGrpSpPr>
        <p:grpSpPr>
          <a:xfrm>
            <a:off x="7844062" y="1031140"/>
            <a:ext cx="4218217" cy="5826860"/>
            <a:chOff x="7844062" y="1031140"/>
            <a:chExt cx="4218217" cy="5826860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844062" y="1031140"/>
              <a:ext cx="4218217" cy="5826860"/>
            </a:xfrm>
            <a:prstGeom prst="rect">
              <a:avLst/>
            </a:prstGeom>
          </p:spPr>
        </p:pic>
        <p:sp>
          <p:nvSpPr>
            <p:cNvPr id="6" name="矩形 5"/>
            <p:cNvSpPr/>
            <p:nvPr/>
          </p:nvSpPr>
          <p:spPr>
            <a:xfrm>
              <a:off x="9701408" y="4252586"/>
              <a:ext cx="419622" cy="58246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10273430" y="4265112"/>
              <a:ext cx="323589" cy="56993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6641848" y="1934082"/>
            <a:ext cx="43794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微软雅黑" charset="-122"/>
                <a:ea typeface="微软雅黑" charset="-122"/>
              </a:rPr>
              <a:t>HCL:</a:t>
            </a:r>
            <a:endParaRPr lang="en-US" altLang="zh-CN" sz="2000" b="1" dirty="0">
              <a:latin typeface="微软雅黑" charset="-122"/>
              <a:ea typeface="微软雅黑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361025" y="985421"/>
            <a:ext cx="11469950" cy="457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258930" y="393101"/>
            <a:ext cx="8993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charset="-122"/>
                <a:ea typeface="微软雅黑" charset="-122"/>
                <a:cs typeface="Arial" panose="020B0604020202090204" pitchFamily="34" charset="0"/>
              </a:rPr>
              <a:t>Modified HCL: Select PC &amp; Fetch</a:t>
            </a:r>
            <a:endParaRPr lang="en-US" altLang="zh-CN" sz="2800" b="1" dirty="0">
              <a:latin typeface="微软雅黑" charset="-122"/>
              <a:ea typeface="微软雅黑" charset="-122"/>
              <a:cs typeface="Arial" panose="020B060402020209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8094" y="1100240"/>
            <a:ext cx="6453754" cy="570946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5600" y="2449011"/>
            <a:ext cx="5453916" cy="185129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3116" y="4478747"/>
            <a:ext cx="4478964" cy="942741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内容占位符 12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1100240"/>
            <a:ext cx="7246406" cy="5651081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422858" y="2502200"/>
            <a:ext cx="13956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微软雅黑" charset="-122"/>
                <a:ea typeface="微软雅黑" charset="-122"/>
              </a:rPr>
              <a:t>HCL:</a:t>
            </a:r>
            <a:endParaRPr lang="en-US" altLang="zh-CN" sz="2000" b="1" dirty="0">
              <a:latin typeface="微软雅黑" charset="-122"/>
              <a:ea typeface="微软雅黑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847521" y="1421018"/>
            <a:ext cx="53623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  <a:latin typeface="微软雅黑" charset="-122"/>
                <a:ea typeface="微软雅黑" charset="-122"/>
              </a:rPr>
              <a:t>Pay attention to the order!</a:t>
            </a:r>
            <a:endParaRPr lang="zh-CN" altLang="en-US" sz="2400" dirty="0">
              <a:solidFill>
                <a:srgbClr val="FF0000"/>
              </a:solidFill>
              <a:latin typeface="微软雅黑" charset="-122"/>
              <a:ea typeface="微软雅黑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61025" y="985421"/>
            <a:ext cx="11469950" cy="457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258930" y="393101"/>
            <a:ext cx="8993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charset="-122"/>
                <a:ea typeface="微软雅黑" charset="-122"/>
                <a:cs typeface="Arial" panose="020B0604020202090204" pitchFamily="34" charset="0"/>
              </a:rPr>
              <a:t>Modified HCL: Decode &amp; Write back</a:t>
            </a:r>
            <a:endParaRPr lang="en-US" altLang="zh-CN" sz="2800" b="1" dirty="0">
              <a:latin typeface="微软雅黑" charset="-122"/>
              <a:ea typeface="微软雅黑" charset="-122"/>
              <a:cs typeface="Arial" panose="020B0604020202090204" pitchFamily="34" charset="0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1208" y="2971410"/>
            <a:ext cx="5215003" cy="1630215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1208" y="4636175"/>
            <a:ext cx="5185666" cy="1450300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361025" y="985421"/>
            <a:ext cx="11469950" cy="457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258930" y="393101"/>
            <a:ext cx="8993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charset="-122"/>
                <a:ea typeface="微软雅黑" charset="-122"/>
                <a:cs typeface="Arial" panose="020B0604020202090204" pitchFamily="34" charset="0"/>
              </a:rPr>
              <a:t>Modified HCL: Execute</a:t>
            </a:r>
            <a:endParaRPr lang="en-US" altLang="zh-CN" sz="2800" b="1" dirty="0">
              <a:latin typeface="微软雅黑" charset="-122"/>
              <a:ea typeface="微软雅黑" charset="-122"/>
              <a:cs typeface="Arial" panose="020B060402020209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252010" y="3595925"/>
            <a:ext cx="22351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微软雅黑" charset="-122"/>
                <a:ea typeface="微软雅黑" charset="-122"/>
              </a:rPr>
              <a:t>HCL:</a:t>
            </a:r>
            <a:r>
              <a:rPr lang="zh-CN" altLang="en-US" sz="2000" b="1" dirty="0">
                <a:latin typeface="微软雅黑" charset="-122"/>
                <a:ea typeface="微软雅黑" charset="-122"/>
              </a:rPr>
              <a:t> </a:t>
            </a:r>
            <a:r>
              <a:rPr lang="en-US" altLang="zh-CN" sz="2000" b="1" dirty="0">
                <a:latin typeface="微软雅黑" charset="-122"/>
                <a:ea typeface="微软雅黑" charset="-122"/>
              </a:rPr>
              <a:t>left</a:t>
            </a:r>
            <a:r>
              <a:rPr lang="zh-CN" altLang="en-US" sz="2000" b="1" dirty="0">
                <a:latin typeface="微软雅黑" charset="-122"/>
                <a:ea typeface="微软雅黑" charset="-122"/>
              </a:rPr>
              <a:t> </a:t>
            </a:r>
            <a:r>
              <a:rPr lang="en-US" altLang="zh-CN" sz="2000" b="1" dirty="0">
                <a:latin typeface="微软雅黑" charset="-122"/>
                <a:ea typeface="微软雅黑" charset="-122"/>
              </a:rPr>
              <a:t>out</a:t>
            </a:r>
            <a:endParaRPr lang="en-US" altLang="zh-CN" sz="2000" b="1" dirty="0">
              <a:latin typeface="微软雅黑" charset="-122"/>
              <a:ea typeface="微软雅黑" charset="-122"/>
            </a:endParaRPr>
          </a:p>
        </p:txBody>
      </p:sp>
      <p:pic>
        <p:nvPicPr>
          <p:cNvPr id="10" name="内容占位符 9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749311" y="1870075"/>
            <a:ext cx="8229577" cy="435133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16976" y="1428509"/>
            <a:ext cx="3695550" cy="316761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687" y="2151537"/>
            <a:ext cx="5442427" cy="78110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687" y="3226930"/>
            <a:ext cx="5810374" cy="50201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687" y="4093142"/>
            <a:ext cx="3439165" cy="259559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2988" y="4815552"/>
            <a:ext cx="7448324" cy="855394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258930" y="393101"/>
            <a:ext cx="8993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charset="-122"/>
                <a:ea typeface="微软雅黑" charset="-122"/>
                <a:cs typeface="Arial" panose="020B0604020202090204" pitchFamily="34" charset="0"/>
              </a:rPr>
              <a:t>Fetch</a:t>
            </a:r>
            <a:endParaRPr lang="en-US" altLang="zh-CN" sz="2800" b="1" dirty="0">
              <a:latin typeface="微软雅黑" charset="-122"/>
              <a:ea typeface="微软雅黑" charset="-122"/>
              <a:cs typeface="Arial" panose="020B0604020202090204" pitchFamily="34" charset="0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2685761" y="191872"/>
            <a:ext cx="7340600" cy="693336"/>
            <a:chOff x="2317814" y="191872"/>
            <a:chExt cx="7340600" cy="693336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317814" y="191872"/>
              <a:ext cx="7340600" cy="622300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972612" y="453408"/>
              <a:ext cx="482600" cy="431800"/>
            </a:xfrm>
            <a:prstGeom prst="rect">
              <a:avLst/>
            </a:prstGeom>
          </p:spPr>
        </p:pic>
      </p:grpSp>
      <p:pic>
        <p:nvPicPr>
          <p:cNvPr id="11" name="图片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71911" y="5981523"/>
            <a:ext cx="2705100" cy="6604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63457" y="4596123"/>
            <a:ext cx="2705100" cy="66040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66010" y="3400442"/>
            <a:ext cx="3695550" cy="66040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65427" y="5096268"/>
            <a:ext cx="5540860" cy="66040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41692" y="4657676"/>
            <a:ext cx="2705100" cy="660400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361025" y="985421"/>
            <a:ext cx="11469950" cy="457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258930" y="393101"/>
            <a:ext cx="8993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charset="-122"/>
                <a:ea typeface="微软雅黑" charset="-122"/>
                <a:cs typeface="Arial" panose="020B0604020202090204" pitchFamily="34" charset="0"/>
              </a:rPr>
              <a:t>Modified HCL: Memory</a:t>
            </a:r>
            <a:endParaRPr lang="en-US" altLang="zh-CN" sz="2800" b="1" dirty="0">
              <a:latin typeface="微软雅黑" charset="-122"/>
              <a:ea typeface="微软雅黑" charset="-122"/>
              <a:cs typeface="Arial" panose="020B060402020209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389102" y="3591689"/>
            <a:ext cx="22351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微软雅黑" charset="-122"/>
                <a:ea typeface="微软雅黑" charset="-122"/>
              </a:rPr>
              <a:t>HCL:</a:t>
            </a:r>
            <a:r>
              <a:rPr lang="zh-CN" altLang="en-US" sz="2000" b="1" dirty="0">
                <a:latin typeface="微软雅黑" charset="-122"/>
                <a:ea typeface="微软雅黑" charset="-122"/>
              </a:rPr>
              <a:t> </a:t>
            </a:r>
            <a:r>
              <a:rPr lang="en-US" altLang="zh-CN" sz="2000" b="1" dirty="0">
                <a:latin typeface="微软雅黑" charset="-122"/>
                <a:ea typeface="微软雅黑" charset="-122"/>
              </a:rPr>
              <a:t>left</a:t>
            </a:r>
            <a:r>
              <a:rPr lang="zh-CN" altLang="en-US" sz="2000" b="1" dirty="0">
                <a:latin typeface="微软雅黑" charset="-122"/>
                <a:ea typeface="微软雅黑" charset="-122"/>
              </a:rPr>
              <a:t> </a:t>
            </a:r>
            <a:r>
              <a:rPr lang="en-US" altLang="zh-CN" sz="2000" b="1" dirty="0">
                <a:latin typeface="微软雅黑" charset="-122"/>
                <a:ea typeface="微软雅黑" charset="-122"/>
              </a:rPr>
              <a:t>out</a:t>
            </a:r>
            <a:endParaRPr lang="en-US" altLang="zh-CN" sz="2000" b="1" dirty="0">
              <a:latin typeface="微软雅黑" charset="-122"/>
              <a:ea typeface="微软雅黑" charset="-122"/>
            </a:endParaRPr>
          </a:p>
        </p:txBody>
      </p:sp>
      <p:pic>
        <p:nvPicPr>
          <p:cNvPr id="9" name="内容占位符 8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67749" y="1737047"/>
            <a:ext cx="8163501" cy="4241228"/>
          </a:xfr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258930" y="393101"/>
            <a:ext cx="8993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charset="-122"/>
                <a:ea typeface="微软雅黑" charset="-122"/>
                <a:cs typeface="Arial" panose="020B0604020202090204" pitchFamily="34" charset="0"/>
              </a:rPr>
              <a:t>Hazard: Load/Use </a:t>
            </a:r>
            <a:endParaRPr lang="en-US" altLang="zh-CN" sz="2800" b="1" dirty="0">
              <a:latin typeface="微软雅黑" charset="-122"/>
              <a:ea typeface="微软雅黑" charset="-122"/>
              <a:cs typeface="Arial" panose="020B060402020209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344827" y="1414257"/>
            <a:ext cx="9502345" cy="18904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US" altLang="zh-CN" sz="2000" b="1" dirty="0">
                <a:latin typeface="微软雅黑" charset="-122"/>
                <a:ea typeface="微软雅黑" charset="-122"/>
              </a:rPr>
              <a:t>You cannot just use forwarding to solve all the problems…</a:t>
            </a:r>
            <a:endParaRPr lang="en-US" altLang="zh-CN" sz="2000" b="1" dirty="0">
              <a:latin typeface="微软雅黑" charset="-122"/>
              <a:ea typeface="微软雅黑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US" altLang="zh-CN" sz="2000" dirty="0">
                <a:latin typeface="微软雅黑" charset="-122"/>
                <a:ea typeface="微软雅黑" charset="-122"/>
              </a:rPr>
              <a:t>Last instruction reads data from memory to a register, and present instruction needs the data in this register.</a:t>
            </a:r>
            <a:endParaRPr lang="en-US" altLang="zh-CN" sz="2000" dirty="0">
              <a:latin typeface="微软雅黑" charset="-122"/>
              <a:ea typeface="微软雅黑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US" altLang="zh-CN" sz="2000" dirty="0">
                <a:latin typeface="微软雅黑" charset="-122"/>
                <a:ea typeface="微软雅黑" charset="-122"/>
              </a:rPr>
              <a:t>Must stall and insert a bubble, then forward from memory stage</a:t>
            </a:r>
            <a:r>
              <a:rPr lang="en-US" altLang="zh-CN" sz="2000" dirty="0"/>
              <a:t>.</a:t>
            </a:r>
            <a:endParaRPr lang="zh-CN" altLang="en-US" sz="20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44827" y="3474911"/>
            <a:ext cx="9502345" cy="3095867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258930" y="393101"/>
            <a:ext cx="8993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charset="-122"/>
                <a:ea typeface="微软雅黑" charset="-122"/>
                <a:cs typeface="Arial" panose="020B0604020202090204" pitchFamily="34" charset="0"/>
              </a:rPr>
              <a:t>Hazard: ret</a:t>
            </a:r>
            <a:endParaRPr lang="en-US" altLang="zh-CN" sz="2800" b="1" dirty="0">
              <a:latin typeface="微软雅黑" charset="-122"/>
              <a:ea typeface="微软雅黑" charset="-122"/>
              <a:cs typeface="Arial" panose="020B0604020202090204" pitchFamily="3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344827" y="1414257"/>
            <a:ext cx="9502345" cy="17381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US" altLang="zh-CN" sz="2000" dirty="0">
                <a:latin typeface="微软雅黑" charset="-122"/>
                <a:ea typeface="微软雅黑" charset="-122"/>
              </a:rPr>
              <a:t>The PC of the next instruction of ret will be known until memory stage.</a:t>
            </a:r>
            <a:endParaRPr lang="en-US" altLang="zh-CN" sz="2000" dirty="0">
              <a:latin typeface="微软雅黑" charset="-122"/>
              <a:ea typeface="微软雅黑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US" altLang="zh-CN" sz="2000" dirty="0">
                <a:latin typeface="微软雅黑" charset="-122"/>
                <a:ea typeface="微软雅黑" charset="-122"/>
              </a:rPr>
              <a:t>Insert three bubbles.</a:t>
            </a:r>
            <a:endParaRPr lang="en-US" altLang="zh-CN" sz="2000" dirty="0">
              <a:latin typeface="微软雅黑" charset="-122"/>
              <a:ea typeface="微软雅黑" charset="-122"/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endParaRPr lang="zh-CN" altLang="en-US" sz="2000" dirty="0"/>
          </a:p>
          <a:p>
            <a:pPr marL="342900" indent="-342900">
              <a:lnSpc>
                <a:spcPct val="150000"/>
              </a:lnSpc>
              <a:buFont typeface="Arial" panose="020B0604020202090204" pitchFamily="34" charset="0"/>
              <a:buChar char="•"/>
            </a:pPr>
            <a:endParaRPr lang="zh-CN" altLang="en-US" sz="20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98777" y="2528469"/>
            <a:ext cx="10021672" cy="4211775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258930" y="393101"/>
            <a:ext cx="8993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charset="-122"/>
                <a:ea typeface="微软雅黑" charset="-122"/>
                <a:cs typeface="Arial" panose="020B0604020202090204" pitchFamily="34" charset="0"/>
              </a:rPr>
              <a:t>Hazard: Branch Misprediction</a:t>
            </a:r>
            <a:endParaRPr lang="en-US" altLang="zh-CN" sz="2800" b="1" dirty="0">
              <a:latin typeface="微软雅黑" charset="-122"/>
              <a:ea typeface="微软雅黑" charset="-122"/>
              <a:cs typeface="Arial" panose="020B060402020209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344827" y="1414257"/>
            <a:ext cx="9502345" cy="21998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US" altLang="zh-CN" sz="2000" dirty="0">
                <a:latin typeface="微软雅黑" charset="-122"/>
                <a:ea typeface="微软雅黑" charset="-122"/>
              </a:rPr>
              <a:t>After Execute stage, the right branch will be known.</a:t>
            </a:r>
            <a:endParaRPr lang="en-US" altLang="zh-CN" sz="2000" dirty="0">
              <a:latin typeface="微软雅黑" charset="-122"/>
              <a:ea typeface="微软雅黑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US" altLang="zh-CN" sz="2000" dirty="0">
                <a:latin typeface="微软雅黑" charset="-122"/>
                <a:ea typeface="微软雅黑" charset="-122"/>
              </a:rPr>
              <a:t>Insert two bubbles.</a:t>
            </a:r>
            <a:endParaRPr lang="zh-CN" altLang="en-US" sz="2000" dirty="0">
              <a:latin typeface="微软雅黑" charset="-122"/>
              <a:ea typeface="微软雅黑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90204" pitchFamily="34" charset="0"/>
              <a:buChar char="•"/>
            </a:pPr>
            <a:endParaRPr lang="en-US" altLang="zh-CN" sz="2000" dirty="0">
              <a:latin typeface="微软雅黑" charset="-122"/>
              <a:ea typeface="微软雅黑" charset="-122"/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endParaRPr lang="zh-CN" altLang="en-US" sz="2000" dirty="0"/>
          </a:p>
          <a:p>
            <a:pPr marL="342900" indent="-342900">
              <a:lnSpc>
                <a:spcPct val="150000"/>
              </a:lnSpc>
              <a:buFont typeface="Arial" panose="020B0604020202090204" pitchFamily="34" charset="0"/>
              <a:buChar char="•"/>
            </a:pPr>
            <a:endParaRPr lang="zh-CN" altLang="en-US" sz="20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3150" y="2559328"/>
            <a:ext cx="10369550" cy="3774272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258930" y="393101"/>
            <a:ext cx="8993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charset="-122"/>
                <a:ea typeface="微软雅黑" charset="-122"/>
                <a:cs typeface="Arial" panose="020B0604020202090204" pitchFamily="34" charset="0"/>
              </a:rPr>
              <a:t>Hazard Combination</a:t>
            </a:r>
            <a:endParaRPr lang="en-US" altLang="zh-CN" sz="2800" b="1" dirty="0">
              <a:latin typeface="微软雅黑" charset="-122"/>
              <a:ea typeface="微软雅黑" charset="-122"/>
              <a:cs typeface="Arial" panose="020B0604020202090204" pitchFamily="34" charset="0"/>
            </a:endParaRPr>
          </a:p>
        </p:txBody>
      </p:sp>
      <p:pic>
        <p:nvPicPr>
          <p:cNvPr id="10" name="内容占位符 9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716393" y="1085809"/>
            <a:ext cx="6759214" cy="184814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5900" y="3047326"/>
            <a:ext cx="6759214" cy="1627901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0500" y="4969264"/>
            <a:ext cx="6732863" cy="1707454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6549" y="1092344"/>
            <a:ext cx="5669025" cy="5765656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58930" y="393101"/>
            <a:ext cx="8993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charset="-122"/>
                <a:ea typeface="微软雅黑" charset="-122"/>
                <a:cs typeface="Arial" panose="020B0604020202090204" pitchFamily="34" charset="0"/>
              </a:rPr>
              <a:t>Hazard Detection &amp; Control</a:t>
            </a:r>
            <a:endParaRPr lang="en-US" altLang="zh-CN" sz="2800" b="1" dirty="0">
              <a:latin typeface="微软雅黑" charset="-122"/>
              <a:ea typeface="微软雅黑" charset="-122"/>
              <a:cs typeface="Arial" panose="020B0604020202090204" pitchFamily="34" charset="0"/>
            </a:endParaRPr>
          </a:p>
        </p:txBody>
      </p:sp>
      <p:pic>
        <p:nvPicPr>
          <p:cNvPr id="10" name="内容占位符 9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84544" y="3817011"/>
            <a:ext cx="6607456" cy="1418931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258930" y="393101"/>
            <a:ext cx="8993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charset="-122"/>
                <a:ea typeface="微软雅黑" charset="-122"/>
                <a:cs typeface="Arial" panose="020B0604020202090204" pitchFamily="34" charset="0"/>
              </a:rPr>
              <a:t>Implementing Pipeline Control</a:t>
            </a:r>
            <a:endParaRPr lang="zh-CN" altLang="en-US" sz="2800" b="1" dirty="0">
              <a:latin typeface="微软雅黑" charset="-122"/>
              <a:ea typeface="微软雅黑" charset="-122"/>
              <a:cs typeface="Arial" panose="020B0604020202090204" pitchFamily="34" charset="0"/>
            </a:endParaRPr>
          </a:p>
        </p:txBody>
      </p:sp>
      <p:pic>
        <p:nvPicPr>
          <p:cNvPr id="8" name="内容占位符 7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580484" y="1077836"/>
            <a:ext cx="9031031" cy="572936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16976" y="1428509"/>
            <a:ext cx="3695550" cy="316761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687" y="2151537"/>
            <a:ext cx="5442427" cy="78110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687" y="3226930"/>
            <a:ext cx="5810374" cy="50201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687" y="4093142"/>
            <a:ext cx="3439165" cy="259559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2988" y="4815552"/>
            <a:ext cx="7448324" cy="855394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258930" y="393101"/>
            <a:ext cx="8993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charset="-122"/>
                <a:ea typeface="微软雅黑" charset="-122"/>
                <a:cs typeface="Arial" panose="020B0604020202090204" pitchFamily="34" charset="0"/>
              </a:rPr>
              <a:t>Fetch</a:t>
            </a:r>
            <a:endParaRPr lang="en-US" altLang="zh-CN" sz="2800" b="1" dirty="0">
              <a:latin typeface="微软雅黑" charset="-122"/>
              <a:ea typeface="微软雅黑" charset="-122"/>
              <a:cs typeface="Arial" panose="020B0604020202090204" pitchFamily="34" charset="0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2685761" y="191872"/>
            <a:ext cx="7340600" cy="693336"/>
            <a:chOff x="2317814" y="191872"/>
            <a:chExt cx="7340600" cy="693336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317814" y="191872"/>
              <a:ext cx="7340600" cy="622300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972612" y="453408"/>
              <a:ext cx="482600" cy="431800"/>
            </a:xfrm>
            <a:prstGeom prst="rect">
              <a:avLst/>
            </a:prstGeom>
          </p:spPr>
        </p:pic>
      </p:grpSp>
      <p:pic>
        <p:nvPicPr>
          <p:cNvPr id="11" name="图片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71911" y="5981523"/>
            <a:ext cx="2705100" cy="6604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63457" y="4596123"/>
            <a:ext cx="2705100" cy="66040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65427" y="5096268"/>
            <a:ext cx="5540860" cy="66040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41692" y="4657676"/>
            <a:ext cx="2705100" cy="6604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16976" y="1428509"/>
            <a:ext cx="3695550" cy="316761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687" y="2151537"/>
            <a:ext cx="5442427" cy="78110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687" y="3226930"/>
            <a:ext cx="5810374" cy="50201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687" y="4093142"/>
            <a:ext cx="3439165" cy="259559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2988" y="4815552"/>
            <a:ext cx="7448324" cy="855394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258930" y="393101"/>
            <a:ext cx="8993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charset="-122"/>
                <a:ea typeface="微软雅黑" charset="-122"/>
                <a:cs typeface="Arial" panose="020B0604020202090204" pitchFamily="34" charset="0"/>
              </a:rPr>
              <a:t>Fetch</a:t>
            </a:r>
            <a:endParaRPr lang="en-US" altLang="zh-CN" sz="2800" b="1" dirty="0">
              <a:latin typeface="微软雅黑" charset="-122"/>
              <a:ea typeface="微软雅黑" charset="-122"/>
              <a:cs typeface="Arial" panose="020B0604020202090204" pitchFamily="34" charset="0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2685761" y="191872"/>
            <a:ext cx="7340600" cy="693336"/>
            <a:chOff x="2317814" y="191872"/>
            <a:chExt cx="7340600" cy="693336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317814" y="191872"/>
              <a:ext cx="7340600" cy="622300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972612" y="453408"/>
              <a:ext cx="482600" cy="431800"/>
            </a:xfrm>
            <a:prstGeom prst="rect">
              <a:avLst/>
            </a:prstGeom>
          </p:spPr>
        </p:pic>
      </p:grpSp>
      <p:pic>
        <p:nvPicPr>
          <p:cNvPr id="11" name="图片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71911" y="5981523"/>
            <a:ext cx="2705100" cy="66040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65427" y="5096268"/>
            <a:ext cx="5540860" cy="66040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41692" y="4657676"/>
            <a:ext cx="2705100" cy="66040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PLACING_PICTURE_USER_VIEWPORT" val="{&quot;height&quot;:10326,&quot;width&quot;:15538}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0F1423"/>
      </a:dk2>
      <a:lt2>
        <a:srgbClr val="FFFFFF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2010</Words>
  <Application>WPS 演示</Application>
  <PresentationFormat>宽屏</PresentationFormat>
  <Paragraphs>223</Paragraphs>
  <Slides>76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76</vt:i4>
      </vt:variant>
    </vt:vector>
  </HeadingPairs>
  <TitlesOfParts>
    <vt:vector size="87" baseType="lpstr">
      <vt:lpstr>Arial</vt:lpstr>
      <vt:lpstr>宋体</vt:lpstr>
      <vt:lpstr>Wingdings</vt:lpstr>
      <vt:lpstr>微软雅黑</vt:lpstr>
      <vt:lpstr>汉仪旗黑</vt:lpstr>
      <vt:lpstr>宋体</vt:lpstr>
      <vt:lpstr>Arial Unicode MS</vt:lpstr>
      <vt:lpstr>汉仪书宋二KW</vt:lpstr>
      <vt:lpstr>Calibri</vt:lpstr>
      <vt:lpstr>Helvetica Neue</vt:lpstr>
      <vt:lpstr>WPS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panningxin</dc:creator>
  <cp:lastModifiedBy>啦啦啦~~</cp:lastModifiedBy>
  <cp:revision>10</cp:revision>
  <dcterms:created xsi:type="dcterms:W3CDTF">2023-10-20T12:19:13Z</dcterms:created>
  <dcterms:modified xsi:type="dcterms:W3CDTF">2023-10-20T12:19:13Z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2052-6.1.0.8274</vt:lpwstr>
  </property>
  <property fmtid="{D5CDD505-2E9C-101B-9397-08002B2CF9AE}" pid="3" name="ICV">
    <vt:lpwstr>229AC7AB975648E39C5C316510FB052C_41</vt:lpwstr>
  </property>
</Properties>
</file>